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51" r:id="rId1"/>
  </p:sldMasterIdLst>
  <p:notesMasterIdLst>
    <p:notesMasterId r:id="rId26"/>
  </p:notesMasterIdLst>
  <p:sldIdLst>
    <p:sldId id="256" r:id="rId2"/>
    <p:sldId id="303" r:id="rId3"/>
    <p:sldId id="257" r:id="rId4"/>
    <p:sldId id="267" r:id="rId5"/>
    <p:sldId id="260" r:id="rId6"/>
    <p:sldId id="258" r:id="rId7"/>
    <p:sldId id="274" r:id="rId8"/>
    <p:sldId id="259" r:id="rId9"/>
    <p:sldId id="264" r:id="rId10"/>
    <p:sldId id="290" r:id="rId11"/>
    <p:sldId id="306" r:id="rId12"/>
    <p:sldId id="307" r:id="rId13"/>
    <p:sldId id="308" r:id="rId14"/>
    <p:sldId id="309" r:id="rId15"/>
    <p:sldId id="302" r:id="rId16"/>
    <p:sldId id="261" r:id="rId17"/>
    <p:sldId id="270" r:id="rId18"/>
    <p:sldId id="299" r:id="rId19"/>
    <p:sldId id="265" r:id="rId20"/>
    <p:sldId id="298" r:id="rId21"/>
    <p:sldId id="288" r:id="rId22"/>
    <p:sldId id="285" r:id="rId23"/>
    <p:sldId id="305" r:id="rId24"/>
    <p:sldId id="30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BC0"/>
    <a:srgbClr val="003366"/>
    <a:srgbClr val="FF6600"/>
    <a:srgbClr val="000066"/>
    <a:srgbClr val="FF9900"/>
    <a:srgbClr val="FFCC00"/>
    <a:srgbClr val="006600"/>
    <a:srgbClr val="0066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94673" autoAdjust="0"/>
  </p:normalViewPr>
  <p:slideViewPr>
    <p:cSldViewPr>
      <p:cViewPr varScale="1">
        <p:scale>
          <a:sx n="84" d="100"/>
          <a:sy n="84" d="100"/>
        </p:scale>
        <p:origin x="954"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66E7B1-47A9-EA4E-BD07-FD8D0E4B5926}" type="datetimeFigureOut">
              <a:rPr lang="en-US" smtClean="0"/>
              <a:t>3/30/2021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7A09C3-7252-DB4E-8326-6C11C2ECCCC0}" type="slidenum">
              <a:rPr lang="en-US" smtClean="0"/>
              <a:t>‹#›</a:t>
            </a:fld>
            <a:endParaRPr lang="en-US"/>
          </a:p>
        </p:txBody>
      </p:sp>
    </p:spTree>
    <p:extLst>
      <p:ext uri="{BB962C8B-B14F-4D97-AF65-F5344CB8AC3E}">
        <p14:creationId xmlns:p14="http://schemas.microsoft.com/office/powerpoint/2010/main" val="69732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EC57774-D251-4A09-BDDB-92180F44EA21}"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F2ED7-8DE9-4089-B667-09E7FFCE4D5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726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57774-D251-4A09-BDDB-92180F44EA21}"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F2ED7-8DE9-4089-B667-09E7FFCE4D51}" type="slidenum">
              <a:rPr lang="en-US" smtClean="0"/>
              <a:pPr/>
              <a:t>‹#›</a:t>
            </a:fld>
            <a:endParaRPr lang="en-US"/>
          </a:p>
        </p:txBody>
      </p:sp>
    </p:spTree>
    <p:extLst>
      <p:ext uri="{BB962C8B-B14F-4D97-AF65-F5344CB8AC3E}">
        <p14:creationId xmlns:p14="http://schemas.microsoft.com/office/powerpoint/2010/main" val="2318875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57774-D251-4A09-BDDB-92180F44EA21}"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F2ED7-8DE9-4089-B667-09E7FFCE4D51}"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468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57774-D251-4A09-BDDB-92180F44EA21}"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F2ED7-8DE9-4089-B667-09E7FFCE4D51}" type="slidenum">
              <a:rPr lang="en-US" smtClean="0"/>
              <a:pPr/>
              <a:t>‹#›</a:t>
            </a:fld>
            <a:endParaRPr lang="en-US"/>
          </a:p>
        </p:txBody>
      </p:sp>
    </p:spTree>
    <p:extLst>
      <p:ext uri="{BB962C8B-B14F-4D97-AF65-F5344CB8AC3E}">
        <p14:creationId xmlns:p14="http://schemas.microsoft.com/office/powerpoint/2010/main" val="22459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C57774-D251-4A09-BDDB-92180F44EA21}"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5F2ED7-8DE9-4089-B667-09E7FFCE4D5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0896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C57774-D251-4A09-BDDB-92180F44EA21}"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F2ED7-8DE9-4089-B667-09E7FFCE4D51}" type="slidenum">
              <a:rPr lang="en-US" smtClean="0"/>
              <a:pPr/>
              <a:t>‹#›</a:t>
            </a:fld>
            <a:endParaRPr lang="en-US"/>
          </a:p>
        </p:txBody>
      </p:sp>
    </p:spTree>
    <p:extLst>
      <p:ext uri="{BB962C8B-B14F-4D97-AF65-F5344CB8AC3E}">
        <p14:creationId xmlns:p14="http://schemas.microsoft.com/office/powerpoint/2010/main" val="6509031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C57774-D251-4A09-BDDB-92180F44EA21}" type="datetimeFigureOut">
              <a:rPr lang="en-US" smtClean="0"/>
              <a:pPr/>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5F2ED7-8DE9-4089-B667-09E7FFCE4D51}" type="slidenum">
              <a:rPr lang="en-US" smtClean="0"/>
              <a:pPr/>
              <a:t>‹#›</a:t>
            </a:fld>
            <a:endParaRPr lang="en-US"/>
          </a:p>
        </p:txBody>
      </p:sp>
    </p:spTree>
    <p:extLst>
      <p:ext uri="{BB962C8B-B14F-4D97-AF65-F5344CB8AC3E}">
        <p14:creationId xmlns:p14="http://schemas.microsoft.com/office/powerpoint/2010/main" val="165084982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C57774-D251-4A09-BDDB-92180F44EA21}" type="datetimeFigureOut">
              <a:rPr lang="en-US" smtClean="0"/>
              <a:pPr/>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5F2ED7-8DE9-4089-B667-09E7FFCE4D51}" type="slidenum">
              <a:rPr lang="en-US" smtClean="0"/>
              <a:pPr/>
              <a:t>‹#›</a:t>
            </a:fld>
            <a:endParaRPr lang="en-US"/>
          </a:p>
        </p:txBody>
      </p:sp>
    </p:spTree>
    <p:extLst>
      <p:ext uri="{BB962C8B-B14F-4D97-AF65-F5344CB8AC3E}">
        <p14:creationId xmlns:p14="http://schemas.microsoft.com/office/powerpoint/2010/main" val="3110785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57774-D251-4A09-BDDB-92180F44EA21}" type="datetimeFigureOut">
              <a:rPr lang="en-US" smtClean="0"/>
              <a:pPr/>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5F2ED7-8DE9-4089-B667-09E7FFCE4D51}" type="slidenum">
              <a:rPr lang="en-US" smtClean="0"/>
              <a:pPr/>
              <a:t>‹#›</a:t>
            </a:fld>
            <a:endParaRPr lang="en-US"/>
          </a:p>
        </p:txBody>
      </p:sp>
    </p:spTree>
    <p:extLst>
      <p:ext uri="{BB962C8B-B14F-4D97-AF65-F5344CB8AC3E}">
        <p14:creationId xmlns:p14="http://schemas.microsoft.com/office/powerpoint/2010/main" val="129361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C57774-D251-4A09-BDDB-92180F44EA21}"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5F2ED7-8DE9-4089-B667-09E7FFCE4D51}" type="slidenum">
              <a:rPr lang="en-US" smtClean="0"/>
              <a:pPr/>
              <a:t>‹#›</a:t>
            </a:fld>
            <a:endParaRPr lang="en-US"/>
          </a:p>
        </p:txBody>
      </p:sp>
    </p:spTree>
    <p:extLst>
      <p:ext uri="{BB962C8B-B14F-4D97-AF65-F5344CB8AC3E}">
        <p14:creationId xmlns:p14="http://schemas.microsoft.com/office/powerpoint/2010/main" val="159315816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EC57774-D251-4A09-BDDB-92180F44EA21}"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5F2ED7-8DE9-4089-B667-09E7FFCE4D5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899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EC57774-D251-4A09-BDDB-92180F44EA21}" type="datetimeFigureOut">
              <a:rPr lang="en-US" smtClean="0"/>
              <a:pPr/>
              <a:t>3/30/2021</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75F2ED7-8DE9-4089-B667-09E7FFCE4D51}"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995727"/>
      </p:ext>
    </p:extLst>
  </p:cSld>
  <p:clrMap bg1="lt1" tx1="dk1" bg2="lt2" tx2="dk2" accent1="accent1" accent2="accent2" accent3="accent3" accent4="accent4" accent5="accent5" accent6="accent6" hlink="hlink" folHlink="folHlink"/>
  <p:sldLayoutIdLst>
    <p:sldLayoutId id="2147484752" r:id="rId1"/>
    <p:sldLayoutId id="2147484753" r:id="rId2"/>
    <p:sldLayoutId id="2147484754" r:id="rId3"/>
    <p:sldLayoutId id="2147484755" r:id="rId4"/>
    <p:sldLayoutId id="2147484756" r:id="rId5"/>
    <p:sldLayoutId id="2147484757" r:id="rId6"/>
    <p:sldLayoutId id="2147484758" r:id="rId7"/>
    <p:sldLayoutId id="2147484759" r:id="rId8"/>
    <p:sldLayoutId id="2147484760" r:id="rId9"/>
    <p:sldLayoutId id="2147484761" r:id="rId10"/>
    <p:sldLayoutId id="2147484762"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forms.gle/oHmQCnDVTiLpkuqT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phswolfpackcheer.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phswolfpackcheer.com/uploads/1/0/6/8/10688778/new_physical_form.pdf" TargetMode="External"/><Relationship Id="rId2" Type="http://schemas.openxmlformats.org/officeDocument/2006/relationships/hyperlink" Target="https://forms.gle/WhHHAkWM8sNJFzBx8" TargetMode="External"/><Relationship Id="rId1" Type="http://schemas.openxmlformats.org/officeDocument/2006/relationships/slideLayout" Target="../slideLayouts/slideLayout2.xml"/><Relationship Id="rId4" Type="http://schemas.openxmlformats.org/officeDocument/2006/relationships/hyperlink" Target="https://forms.gle/WqD54dfMTBNiZ9yW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hsa.net/sites/default/files/documents/forms/Preparticipation_Physical_History_and_Evaluation_-_2019_Fillable.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txBox="1">
            <a:spLocks/>
          </p:cNvSpPr>
          <p:nvPr/>
        </p:nvSpPr>
        <p:spPr>
          <a:xfrm>
            <a:off x="228600" y="609600"/>
            <a:ext cx="8991600" cy="1676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4400" b="1" dirty="0">
              <a:solidFill>
                <a:srgbClr val="FF6600"/>
              </a:solidFill>
              <a:latin typeface="Gill Sans Ultra Bold" panose="020B0A02020104020203" pitchFamily="34" charset="0"/>
            </a:endParaRPr>
          </a:p>
        </p:txBody>
      </p:sp>
      <p:sp>
        <p:nvSpPr>
          <p:cNvPr id="15" name="TextBox 14"/>
          <p:cNvSpPr txBox="1"/>
          <p:nvPr/>
        </p:nvSpPr>
        <p:spPr>
          <a:xfrm>
            <a:off x="838199" y="616089"/>
            <a:ext cx="7467600" cy="6555641"/>
          </a:xfrm>
          <a:prstGeom prst="rect">
            <a:avLst/>
          </a:prstGeom>
          <a:solidFill>
            <a:schemeClr val="bg1"/>
          </a:solidFill>
        </p:spPr>
        <p:txBody>
          <a:bodyPr wrap="square" rtlCol="0">
            <a:spAutoFit/>
          </a:bodyPr>
          <a:lstStyle/>
          <a:p>
            <a:pPr algn="ctr"/>
            <a:r>
              <a:rPr lang="en-US" sz="6000" dirty="0">
                <a:solidFill>
                  <a:srgbClr val="FF0000"/>
                </a:solidFill>
                <a:latin typeface="Showcard Gothic" panose="04020904020102020604" pitchFamily="82" charset="0"/>
              </a:rPr>
              <a:t>North Paulding Cheerleading</a:t>
            </a:r>
          </a:p>
          <a:p>
            <a:pPr algn="ctr"/>
            <a:r>
              <a:rPr lang="en-US" sz="6000" dirty="0">
                <a:solidFill>
                  <a:srgbClr val="FF0000"/>
                </a:solidFill>
                <a:latin typeface="Showcard Gothic" panose="04020904020102020604" pitchFamily="82" charset="0"/>
              </a:rPr>
              <a:t>tryouts</a:t>
            </a:r>
            <a:br>
              <a:rPr lang="en-US" sz="6000" dirty="0">
                <a:solidFill>
                  <a:srgbClr val="FF0000"/>
                </a:solidFill>
                <a:latin typeface="Showcard Gothic" panose="04020904020102020604" pitchFamily="82" charset="0"/>
              </a:rPr>
            </a:br>
            <a:r>
              <a:rPr lang="en-US" sz="6000" dirty="0">
                <a:solidFill>
                  <a:srgbClr val="FF0000"/>
                </a:solidFill>
                <a:latin typeface="Showcard Gothic" panose="04020904020102020604" pitchFamily="82" charset="0"/>
              </a:rPr>
              <a:t>2021-2022</a:t>
            </a:r>
          </a:p>
          <a:p>
            <a:pPr algn="ctr"/>
            <a:endParaRPr lang="en-US" sz="6000" dirty="0">
              <a:solidFill>
                <a:schemeClr val="tx2">
                  <a:lumMod val="75000"/>
                </a:schemeClr>
              </a:solidFill>
              <a:latin typeface="Showcard Gothic" panose="04020904020102020604" pitchFamily="82" charset="0"/>
            </a:endParaRPr>
          </a:p>
          <a:p>
            <a:pPr algn="ctr"/>
            <a:endParaRPr lang="en-US" sz="6000" dirty="0">
              <a:solidFill>
                <a:schemeClr val="tx2">
                  <a:lumMod val="75000"/>
                </a:schemeClr>
              </a:solidFill>
              <a:latin typeface="Showcard Gothic" panose="04020904020102020604" pitchFamily="82" charset="0"/>
            </a:endParaRPr>
          </a:p>
          <a:p>
            <a:pPr algn="ctr"/>
            <a:endParaRPr lang="en-US" sz="6000" dirty="0">
              <a:solidFill>
                <a:schemeClr val="tx2">
                  <a:lumMod val="75000"/>
                </a:schemeClr>
              </a:solidFill>
              <a:latin typeface="Showcard Gothic" panose="04020904020102020604" pitchFamily="82" charset="0"/>
            </a:endParaRPr>
          </a:p>
        </p:txBody>
      </p:sp>
    </p:spTree>
    <p:extLst>
      <p:ext uri="{BB962C8B-B14F-4D97-AF65-F5344CB8AC3E}">
        <p14:creationId xmlns:p14="http://schemas.microsoft.com/office/powerpoint/2010/main" val="41081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F402-4D20-CF4B-94BC-7522E37F73C9}"/>
              </a:ext>
            </a:extLst>
          </p:cNvPr>
          <p:cNvSpPr>
            <a:spLocks noGrp="1"/>
          </p:cNvSpPr>
          <p:nvPr>
            <p:ph type="title"/>
          </p:nvPr>
        </p:nvSpPr>
        <p:spPr>
          <a:xfrm>
            <a:off x="1571625" y="381000"/>
            <a:ext cx="6000750" cy="1235074"/>
          </a:xfrm>
          <a:solidFill>
            <a:schemeClr val="bg1"/>
          </a:solidFill>
        </p:spPr>
        <p:txBody>
          <a:bodyPr>
            <a:normAutofit fontScale="90000"/>
          </a:bodyPr>
          <a:lstStyle/>
          <a:p>
            <a:pPr algn="ctr"/>
            <a:r>
              <a:rPr lang="en-US" sz="4800" dirty="0">
                <a:solidFill>
                  <a:srgbClr val="FF0000"/>
                </a:solidFill>
                <a:latin typeface="Showcard Gothic" pitchFamily="82" charset="0"/>
              </a:rPr>
              <a:t>Scoring football and competition </a:t>
            </a:r>
            <a:endParaRPr lang="en-US" sz="4800" dirty="0">
              <a:solidFill>
                <a:srgbClr val="FF0000"/>
              </a:solidFill>
            </a:endParaRPr>
          </a:p>
        </p:txBody>
      </p:sp>
      <p:sp>
        <p:nvSpPr>
          <p:cNvPr id="3" name="Content Placeholder 2">
            <a:extLst>
              <a:ext uri="{FF2B5EF4-FFF2-40B4-BE49-F238E27FC236}">
                <a16:creationId xmlns:a16="http://schemas.microsoft.com/office/drawing/2014/main" id="{70DF40F2-624E-4241-9827-3092174F2AD6}"/>
              </a:ext>
            </a:extLst>
          </p:cNvPr>
          <p:cNvSpPr>
            <a:spLocks noGrp="1"/>
          </p:cNvSpPr>
          <p:nvPr>
            <p:ph idx="1"/>
          </p:nvPr>
        </p:nvSpPr>
        <p:spPr>
          <a:xfrm>
            <a:off x="768096" y="1616074"/>
            <a:ext cx="7290055" cy="5241926"/>
          </a:xfrm>
          <a:solidFill>
            <a:schemeClr val="bg1"/>
          </a:solidFill>
        </p:spPr>
        <p:txBody>
          <a:bodyPr>
            <a:normAutofit fontScale="92500" lnSpcReduction="10000"/>
          </a:bodyPr>
          <a:lstStyle/>
          <a:p>
            <a:pPr marL="0" indent="0">
              <a:buNone/>
            </a:pPr>
            <a:r>
              <a:rPr lang="en-US" sz="3200" dirty="0">
                <a:solidFill>
                  <a:srgbClr val="FF0000"/>
                </a:solidFill>
              </a:rPr>
              <a:t>1</a:t>
            </a:r>
            <a:r>
              <a:rPr lang="en-US" sz="3200" baseline="30000" dirty="0">
                <a:solidFill>
                  <a:srgbClr val="FF0000"/>
                </a:solidFill>
              </a:rPr>
              <a:t>st</a:t>
            </a:r>
            <a:r>
              <a:rPr lang="en-US" sz="3200" dirty="0">
                <a:solidFill>
                  <a:srgbClr val="FF0000"/>
                </a:solidFill>
              </a:rPr>
              <a:t> Chant			10</a:t>
            </a:r>
            <a:endParaRPr lang="en-US" sz="3200" b="1" dirty="0">
              <a:solidFill>
                <a:srgbClr val="FF0000"/>
              </a:solidFill>
            </a:endParaRPr>
          </a:p>
          <a:p>
            <a:pPr marL="0" indent="0">
              <a:buNone/>
            </a:pPr>
            <a:r>
              <a:rPr lang="en-US" sz="3200" dirty="0">
                <a:solidFill>
                  <a:srgbClr val="FF0000"/>
                </a:solidFill>
              </a:rPr>
              <a:t>2</a:t>
            </a:r>
            <a:r>
              <a:rPr lang="en-US" sz="3200" baseline="30000" dirty="0">
                <a:solidFill>
                  <a:srgbClr val="FF0000"/>
                </a:solidFill>
              </a:rPr>
              <a:t>nd</a:t>
            </a:r>
            <a:r>
              <a:rPr lang="en-US" sz="3200" dirty="0">
                <a:solidFill>
                  <a:srgbClr val="FF0000"/>
                </a:solidFill>
              </a:rPr>
              <a:t> Cheer			10</a:t>
            </a:r>
            <a:endParaRPr lang="en-US" sz="3200" b="1" dirty="0">
              <a:solidFill>
                <a:srgbClr val="FF0000"/>
              </a:solidFill>
            </a:endParaRPr>
          </a:p>
          <a:p>
            <a:pPr marL="0" indent="0">
              <a:buNone/>
            </a:pPr>
            <a:r>
              <a:rPr lang="en-US" sz="3200" dirty="0">
                <a:solidFill>
                  <a:srgbClr val="FF0000"/>
                </a:solidFill>
              </a:rPr>
              <a:t>Dance			10</a:t>
            </a:r>
            <a:endParaRPr lang="en-US" sz="3200" b="1" dirty="0">
              <a:solidFill>
                <a:srgbClr val="FF0000"/>
              </a:solidFill>
            </a:endParaRPr>
          </a:p>
          <a:p>
            <a:pPr marL="0" indent="0">
              <a:buNone/>
            </a:pPr>
            <a:r>
              <a:rPr lang="en-US" sz="3200" dirty="0">
                <a:solidFill>
                  <a:srgbClr val="FF0000"/>
                </a:solidFill>
              </a:rPr>
              <a:t>Jumps				10</a:t>
            </a:r>
            <a:endParaRPr lang="en-US" sz="3200" b="1" dirty="0">
              <a:solidFill>
                <a:srgbClr val="FF0000"/>
              </a:solidFill>
            </a:endParaRPr>
          </a:p>
          <a:p>
            <a:pPr marL="0" indent="0">
              <a:buNone/>
            </a:pPr>
            <a:r>
              <a:rPr lang="en-US" sz="3200" dirty="0">
                <a:solidFill>
                  <a:srgbClr val="FF0000"/>
                </a:solidFill>
              </a:rPr>
              <a:t>Stunts 			10</a:t>
            </a:r>
            <a:endParaRPr lang="en-US" sz="3200" b="1" dirty="0">
              <a:solidFill>
                <a:srgbClr val="FF0000"/>
              </a:solidFill>
            </a:endParaRPr>
          </a:p>
          <a:p>
            <a:pPr marL="0" indent="0">
              <a:buNone/>
            </a:pPr>
            <a:r>
              <a:rPr lang="en-US" sz="3200" dirty="0">
                <a:solidFill>
                  <a:srgbClr val="FF0000"/>
                </a:solidFill>
              </a:rPr>
              <a:t>Standing Tumbling 	10</a:t>
            </a:r>
          </a:p>
          <a:p>
            <a:pPr marL="0" indent="0">
              <a:buNone/>
            </a:pPr>
            <a:r>
              <a:rPr lang="en-US" sz="3200" dirty="0">
                <a:solidFill>
                  <a:srgbClr val="FF0000"/>
                </a:solidFill>
              </a:rPr>
              <a:t>Running Tumbling 		10</a:t>
            </a:r>
          </a:p>
          <a:p>
            <a:pPr marL="0" indent="0">
              <a:buNone/>
            </a:pPr>
            <a:r>
              <a:rPr lang="en-US" sz="3200" dirty="0">
                <a:solidFill>
                  <a:srgbClr val="FF0000"/>
                </a:solidFill>
              </a:rPr>
              <a:t>Spirit/Attitude/Performance	10</a:t>
            </a:r>
            <a:endParaRPr lang="en-US" sz="3200" b="1" dirty="0">
              <a:solidFill>
                <a:srgbClr val="FF0000"/>
              </a:solidFill>
            </a:endParaRPr>
          </a:p>
          <a:p>
            <a:pPr marL="0" indent="0">
              <a:buNone/>
            </a:pPr>
            <a:r>
              <a:rPr lang="en-US" sz="3200" dirty="0">
                <a:solidFill>
                  <a:srgbClr val="FF0000"/>
                </a:solidFill>
              </a:rPr>
              <a:t>Teacher Recommendations	10</a:t>
            </a:r>
          </a:p>
          <a:p>
            <a:pPr marL="0" indent="0">
              <a:buNone/>
            </a:pPr>
            <a:endParaRPr lang="en-US" dirty="0"/>
          </a:p>
        </p:txBody>
      </p:sp>
    </p:spTree>
    <p:extLst>
      <p:ext uri="{BB962C8B-B14F-4D97-AF65-F5344CB8AC3E}">
        <p14:creationId xmlns:p14="http://schemas.microsoft.com/office/powerpoint/2010/main" val="4242405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F402-4D20-CF4B-94BC-7522E37F73C9}"/>
              </a:ext>
            </a:extLst>
          </p:cNvPr>
          <p:cNvSpPr>
            <a:spLocks noGrp="1"/>
          </p:cNvSpPr>
          <p:nvPr>
            <p:ph type="title"/>
          </p:nvPr>
        </p:nvSpPr>
        <p:spPr>
          <a:xfrm>
            <a:off x="1571625" y="381000"/>
            <a:ext cx="6000750" cy="1235074"/>
          </a:xfrm>
          <a:solidFill>
            <a:schemeClr val="bg1"/>
          </a:solidFill>
        </p:spPr>
        <p:txBody>
          <a:bodyPr>
            <a:normAutofit fontScale="90000"/>
          </a:bodyPr>
          <a:lstStyle/>
          <a:p>
            <a:pPr algn="ctr"/>
            <a:r>
              <a:rPr lang="en-US" sz="4800" dirty="0">
                <a:solidFill>
                  <a:srgbClr val="FF0000"/>
                </a:solidFill>
                <a:latin typeface="Showcard Gothic" pitchFamily="82" charset="0"/>
              </a:rPr>
              <a:t>Scoring </a:t>
            </a:r>
            <a:r>
              <a:rPr lang="en-US" sz="4800" dirty="0" err="1">
                <a:solidFill>
                  <a:srgbClr val="FF0000"/>
                </a:solidFill>
                <a:latin typeface="Showcard Gothic" pitchFamily="82" charset="0"/>
              </a:rPr>
              <a:t>baskeball</a:t>
            </a:r>
            <a:r>
              <a:rPr lang="en-US" sz="4800" dirty="0">
                <a:solidFill>
                  <a:srgbClr val="FF0000"/>
                </a:solidFill>
                <a:latin typeface="Showcard Gothic" pitchFamily="82" charset="0"/>
              </a:rPr>
              <a:t>  </a:t>
            </a:r>
            <a:endParaRPr lang="en-US" sz="4800" dirty="0">
              <a:solidFill>
                <a:srgbClr val="FF0000"/>
              </a:solidFill>
            </a:endParaRPr>
          </a:p>
        </p:txBody>
      </p:sp>
      <p:sp>
        <p:nvSpPr>
          <p:cNvPr id="3" name="Content Placeholder 2">
            <a:extLst>
              <a:ext uri="{FF2B5EF4-FFF2-40B4-BE49-F238E27FC236}">
                <a16:creationId xmlns:a16="http://schemas.microsoft.com/office/drawing/2014/main" id="{70DF40F2-624E-4241-9827-3092174F2AD6}"/>
              </a:ext>
            </a:extLst>
          </p:cNvPr>
          <p:cNvSpPr>
            <a:spLocks noGrp="1"/>
          </p:cNvSpPr>
          <p:nvPr>
            <p:ph idx="1"/>
          </p:nvPr>
        </p:nvSpPr>
        <p:spPr>
          <a:xfrm>
            <a:off x="768096" y="1616074"/>
            <a:ext cx="7290055" cy="5241926"/>
          </a:xfrm>
          <a:solidFill>
            <a:schemeClr val="bg1"/>
          </a:solidFill>
        </p:spPr>
        <p:txBody>
          <a:bodyPr>
            <a:normAutofit fontScale="92500" lnSpcReduction="10000"/>
          </a:bodyPr>
          <a:lstStyle/>
          <a:p>
            <a:pPr marL="0" indent="0">
              <a:buNone/>
            </a:pPr>
            <a:r>
              <a:rPr lang="en-US" sz="3200" dirty="0">
                <a:solidFill>
                  <a:srgbClr val="FF0000"/>
                </a:solidFill>
              </a:rPr>
              <a:t>1st Chant				10</a:t>
            </a:r>
          </a:p>
          <a:p>
            <a:pPr marL="0" indent="0">
              <a:buNone/>
            </a:pPr>
            <a:r>
              <a:rPr lang="en-US" sz="3200" dirty="0">
                <a:solidFill>
                  <a:srgbClr val="FF0000"/>
                </a:solidFill>
              </a:rPr>
              <a:t>2nd Chant 				10</a:t>
            </a:r>
          </a:p>
          <a:p>
            <a:pPr marL="0" indent="0">
              <a:buNone/>
            </a:pPr>
            <a:r>
              <a:rPr lang="en-US" sz="3200" dirty="0">
                <a:solidFill>
                  <a:srgbClr val="FF0000"/>
                </a:solidFill>
              </a:rPr>
              <a:t>Dance				10</a:t>
            </a:r>
          </a:p>
          <a:p>
            <a:pPr marL="0" indent="0">
              <a:buNone/>
            </a:pPr>
            <a:r>
              <a:rPr lang="en-US" sz="3200" dirty="0">
                <a:solidFill>
                  <a:srgbClr val="FF0000"/>
                </a:solidFill>
              </a:rPr>
              <a:t>Cheer 1				10</a:t>
            </a:r>
          </a:p>
          <a:p>
            <a:pPr marL="0" indent="0">
              <a:buNone/>
            </a:pPr>
            <a:r>
              <a:rPr lang="en-US" sz="3200" dirty="0">
                <a:solidFill>
                  <a:srgbClr val="FF0000"/>
                </a:solidFill>
              </a:rPr>
              <a:t>Cheer 2				10</a:t>
            </a:r>
          </a:p>
          <a:p>
            <a:pPr marL="0" indent="0">
              <a:buNone/>
            </a:pPr>
            <a:r>
              <a:rPr lang="en-US" sz="3200" dirty="0">
                <a:solidFill>
                  <a:srgbClr val="FF0000"/>
                </a:solidFill>
              </a:rPr>
              <a:t>Spirit					10</a:t>
            </a:r>
          </a:p>
          <a:p>
            <a:pPr marL="0" indent="0">
              <a:buNone/>
            </a:pPr>
            <a:r>
              <a:rPr lang="en-US" sz="3200" dirty="0">
                <a:solidFill>
                  <a:srgbClr val="FF0000"/>
                </a:solidFill>
              </a:rPr>
              <a:t>Attitude				10</a:t>
            </a:r>
          </a:p>
          <a:p>
            <a:pPr marL="0" indent="0">
              <a:buNone/>
            </a:pPr>
            <a:r>
              <a:rPr lang="en-US" sz="3200" dirty="0">
                <a:solidFill>
                  <a:srgbClr val="FF0000"/>
                </a:solidFill>
              </a:rPr>
              <a:t>Performance			10</a:t>
            </a:r>
          </a:p>
          <a:p>
            <a:pPr marL="0" indent="0">
              <a:buNone/>
            </a:pPr>
            <a:r>
              <a:rPr lang="en-US" sz="3200" dirty="0">
                <a:solidFill>
                  <a:srgbClr val="FF0000"/>
                </a:solidFill>
              </a:rPr>
              <a:t>Teacher Recommendations	10</a:t>
            </a:r>
          </a:p>
          <a:p>
            <a:pPr marL="0" indent="0">
              <a:buNone/>
            </a:pPr>
            <a:endParaRPr lang="en-US" dirty="0"/>
          </a:p>
        </p:txBody>
      </p:sp>
    </p:spTree>
    <p:extLst>
      <p:ext uri="{BB962C8B-B14F-4D97-AF65-F5344CB8AC3E}">
        <p14:creationId xmlns:p14="http://schemas.microsoft.com/office/powerpoint/2010/main" val="3450001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F880F4D-2837-43BE-A209-97F801B28E02}"/>
              </a:ext>
            </a:extLst>
          </p:cNvPr>
          <p:cNvPicPr>
            <a:picLocks noGrp="1" noChangeAspect="1"/>
          </p:cNvPicPr>
          <p:nvPr>
            <p:ph idx="1"/>
          </p:nvPr>
        </p:nvPicPr>
        <p:blipFill>
          <a:blip r:embed="rId2"/>
          <a:stretch>
            <a:fillRect/>
          </a:stretch>
        </p:blipFill>
        <p:spPr>
          <a:xfrm>
            <a:off x="533400" y="533400"/>
            <a:ext cx="7230362" cy="5165725"/>
          </a:xfrm>
          <a:prstGeom prst="rect">
            <a:avLst/>
          </a:prstGeom>
        </p:spPr>
      </p:pic>
    </p:spTree>
    <p:extLst>
      <p:ext uri="{BB962C8B-B14F-4D97-AF65-F5344CB8AC3E}">
        <p14:creationId xmlns:p14="http://schemas.microsoft.com/office/powerpoint/2010/main" val="3537866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8CA64C4-DADA-45F0-ADA5-9FD5EAA295FE}"/>
              </a:ext>
            </a:extLst>
          </p:cNvPr>
          <p:cNvPicPr>
            <a:picLocks noGrp="1" noChangeAspect="1"/>
          </p:cNvPicPr>
          <p:nvPr>
            <p:ph idx="1"/>
          </p:nvPr>
        </p:nvPicPr>
        <p:blipFill>
          <a:blip r:embed="rId2"/>
          <a:stretch>
            <a:fillRect/>
          </a:stretch>
        </p:blipFill>
        <p:spPr>
          <a:xfrm>
            <a:off x="1143000" y="693646"/>
            <a:ext cx="5334000" cy="5877906"/>
          </a:xfrm>
          <a:prstGeom prst="rect">
            <a:avLst/>
          </a:prstGeom>
        </p:spPr>
      </p:pic>
    </p:spTree>
    <p:extLst>
      <p:ext uri="{BB962C8B-B14F-4D97-AF65-F5344CB8AC3E}">
        <p14:creationId xmlns:p14="http://schemas.microsoft.com/office/powerpoint/2010/main" val="3535555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1708C2-9EF3-41E8-887F-0D2627B566FB}"/>
              </a:ext>
            </a:extLst>
          </p:cNvPr>
          <p:cNvSpPr>
            <a:spLocks noGrp="1"/>
          </p:cNvSpPr>
          <p:nvPr>
            <p:ph idx="1"/>
          </p:nvPr>
        </p:nvSpPr>
        <p:spPr/>
        <p:txBody>
          <a:bodyPr/>
          <a:lstStyle/>
          <a:p>
            <a:endParaRPr lang="en-US" dirty="0"/>
          </a:p>
        </p:txBody>
      </p:sp>
      <p:graphicFrame>
        <p:nvGraphicFramePr>
          <p:cNvPr id="5" name="Object 4">
            <a:extLst>
              <a:ext uri="{FF2B5EF4-FFF2-40B4-BE49-F238E27FC236}">
                <a16:creationId xmlns:a16="http://schemas.microsoft.com/office/drawing/2014/main" id="{768079D4-93EF-4CEF-AA63-E3076E49EDA8}"/>
              </a:ext>
            </a:extLst>
          </p:cNvPr>
          <p:cNvGraphicFramePr>
            <a:graphicFrameLocks noChangeAspect="1"/>
          </p:cNvGraphicFramePr>
          <p:nvPr>
            <p:extLst>
              <p:ext uri="{D42A27DB-BD31-4B8C-83A1-F6EECF244321}">
                <p14:modId xmlns:p14="http://schemas.microsoft.com/office/powerpoint/2010/main" val="2773704755"/>
              </p:ext>
            </p:extLst>
          </p:nvPr>
        </p:nvGraphicFramePr>
        <p:xfrm>
          <a:off x="184150" y="847725"/>
          <a:ext cx="7296150" cy="4729163"/>
        </p:xfrm>
        <a:graphic>
          <a:graphicData uri="http://schemas.openxmlformats.org/presentationml/2006/ole">
            <mc:AlternateContent xmlns:mc="http://schemas.openxmlformats.org/markup-compatibility/2006">
              <mc:Choice xmlns:v="urn:schemas-microsoft-com:vml" Requires="v">
                <p:oleObj name="Document" r:id="rId2" imgW="8331301" imgH="5401519" progId="Word.Document.12">
                  <p:embed/>
                </p:oleObj>
              </mc:Choice>
              <mc:Fallback>
                <p:oleObj name="Document" r:id="rId2" imgW="8331301" imgH="5401519" progId="Word.Document.12">
                  <p:embed/>
                  <p:pic>
                    <p:nvPicPr>
                      <p:cNvPr id="0" name=""/>
                      <p:cNvPicPr/>
                      <p:nvPr/>
                    </p:nvPicPr>
                    <p:blipFill>
                      <a:blip r:embed="rId3"/>
                      <a:stretch>
                        <a:fillRect/>
                      </a:stretch>
                    </p:blipFill>
                    <p:spPr>
                      <a:xfrm>
                        <a:off x="184150" y="847725"/>
                        <a:ext cx="7296150" cy="4729163"/>
                      </a:xfrm>
                      <a:prstGeom prst="rect">
                        <a:avLst/>
                      </a:prstGeom>
                    </p:spPr>
                  </p:pic>
                </p:oleObj>
              </mc:Fallback>
            </mc:AlternateContent>
          </a:graphicData>
        </a:graphic>
      </p:graphicFrame>
    </p:spTree>
    <p:extLst>
      <p:ext uri="{BB962C8B-B14F-4D97-AF65-F5344CB8AC3E}">
        <p14:creationId xmlns:p14="http://schemas.microsoft.com/office/powerpoint/2010/main" val="162183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553200" cy="1325563"/>
          </a:xfrm>
          <a:solidFill>
            <a:schemeClr val="bg1"/>
          </a:solidFill>
        </p:spPr>
        <p:txBody>
          <a:bodyPr>
            <a:normAutofit fontScale="90000"/>
          </a:bodyPr>
          <a:lstStyle/>
          <a:p>
            <a:pPr algn="ctr"/>
            <a:r>
              <a:rPr lang="en-US" sz="6000" dirty="0">
                <a:solidFill>
                  <a:srgbClr val="FF0000"/>
                </a:solidFill>
                <a:latin typeface="Showcard Gothic" pitchFamily="82" charset="0"/>
              </a:rPr>
              <a:t>Teacher </a:t>
            </a:r>
            <a:r>
              <a:rPr lang="en-US" sz="6000" dirty="0" err="1">
                <a:solidFill>
                  <a:srgbClr val="FF0000"/>
                </a:solidFill>
                <a:latin typeface="Showcard Gothic" pitchFamily="82" charset="0"/>
              </a:rPr>
              <a:t>recomendations</a:t>
            </a:r>
            <a:endParaRPr lang="en-US" sz="6000" dirty="0">
              <a:solidFill>
                <a:srgbClr val="FF0000"/>
              </a:solidFill>
              <a:latin typeface="Showcard Gothic" pitchFamily="82" charset="0"/>
            </a:endParaRPr>
          </a:p>
        </p:txBody>
      </p:sp>
      <p:sp>
        <p:nvSpPr>
          <p:cNvPr id="3" name="Content Placeholder 2"/>
          <p:cNvSpPr>
            <a:spLocks noGrp="1"/>
          </p:cNvSpPr>
          <p:nvPr>
            <p:ph idx="1"/>
          </p:nvPr>
        </p:nvSpPr>
        <p:spPr>
          <a:xfrm>
            <a:off x="533400" y="1828800"/>
            <a:ext cx="8077200" cy="4648200"/>
          </a:xfrm>
          <a:solidFill>
            <a:schemeClr val="bg1"/>
          </a:solidFill>
        </p:spPr>
        <p:txBody>
          <a:bodyPr>
            <a:normAutofit/>
          </a:bodyPr>
          <a:lstStyle/>
          <a:p>
            <a:pPr marL="0" indent="0">
              <a:buNone/>
            </a:pPr>
            <a:endParaRPr lang="en-US" dirty="0">
              <a:solidFill>
                <a:srgbClr val="FF0000"/>
              </a:solidFill>
              <a:latin typeface="Bookman Old Style" pitchFamily="18" charset="0"/>
            </a:endParaRPr>
          </a:p>
          <a:p>
            <a:pPr marL="342900" marR="0" lvl="0" indent="-342900">
              <a:lnSpc>
                <a:spcPct val="107000"/>
              </a:lnSpc>
              <a:spcBef>
                <a:spcPts val="0"/>
              </a:spcBef>
              <a:spcAft>
                <a:spcPts val="0"/>
              </a:spcAft>
              <a:buSzPts val="1200"/>
              <a:buFont typeface="Symbol" panose="05050102010706020507" pitchFamily="18" charset="2"/>
              <a:buChar char=""/>
            </a:pPr>
            <a:r>
              <a:rPr lang="en-US" sz="3200" b="1" dirty="0">
                <a:solidFill>
                  <a:srgbClr val="000000"/>
                </a:solidFill>
                <a:effectLst/>
                <a:latin typeface="Calibri" panose="020F0502020204030204" pitchFamily="34" charset="0"/>
                <a:ea typeface="ヒラギノ角ゴ Pro W3"/>
                <a:cs typeface="Calibri" panose="020F0502020204030204" pitchFamily="34" charset="0"/>
              </a:rPr>
              <a:t>Teacher recommendation form- each candidate must send this to a minimum of 4 teachers. The scores will be averaged </a:t>
            </a:r>
            <a:endParaRPr lang="en-US" sz="3200" dirty="0">
              <a:effectLst/>
              <a:latin typeface="Calibri" panose="020F0502020204030204" pitchFamily="34" charset="0"/>
              <a:ea typeface="ヒラギノ角ゴ Pro W3"/>
              <a:cs typeface="Times New Roman" panose="02020603050405020304" pitchFamily="18" charset="0"/>
            </a:endParaRPr>
          </a:p>
          <a:p>
            <a:pPr marL="685800" marR="0">
              <a:lnSpc>
                <a:spcPct val="107000"/>
              </a:lnSpc>
              <a:spcBef>
                <a:spcPts val="0"/>
              </a:spcBef>
              <a:spcAft>
                <a:spcPts val="0"/>
              </a:spcAft>
            </a:pPr>
            <a:r>
              <a:rPr lang="en-US" sz="3200" b="1" u="sng" dirty="0">
                <a:solidFill>
                  <a:srgbClr val="000000"/>
                </a:solidFill>
                <a:effectLst/>
                <a:latin typeface="Calibri" panose="020F0502020204030204" pitchFamily="34" charset="0"/>
                <a:ea typeface="ヒラギノ角ゴ Pro W3"/>
                <a:cs typeface="Calibri" panose="020F0502020204030204" pitchFamily="34" charset="0"/>
                <a:hlinkClick r:id="rId2"/>
              </a:rPr>
              <a:t>https://forms.gle/oHmQCnDVTiLpkuqTA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rgbClr val="003366"/>
              </a:solidFill>
            </a:endParaRPr>
          </a:p>
        </p:txBody>
      </p:sp>
    </p:spTree>
    <p:extLst>
      <p:ext uri="{BB962C8B-B14F-4D97-AF65-F5344CB8AC3E}">
        <p14:creationId xmlns:p14="http://schemas.microsoft.com/office/powerpoint/2010/main" val="2498541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553200" cy="1325563"/>
          </a:xfrm>
          <a:solidFill>
            <a:schemeClr val="bg1"/>
          </a:solidFill>
        </p:spPr>
        <p:txBody>
          <a:bodyPr>
            <a:normAutofit/>
          </a:bodyPr>
          <a:lstStyle/>
          <a:p>
            <a:pPr algn="ctr"/>
            <a:r>
              <a:rPr lang="en-US" sz="6000" dirty="0">
                <a:solidFill>
                  <a:srgbClr val="FF0000"/>
                </a:solidFill>
                <a:latin typeface="Showcard Gothic" pitchFamily="82" charset="0"/>
              </a:rPr>
              <a:t>Tryout </a:t>
            </a:r>
            <a:r>
              <a:rPr lang="en-US" sz="6000" b="1" dirty="0">
                <a:solidFill>
                  <a:srgbClr val="FF0000"/>
                </a:solidFill>
                <a:latin typeface="Showcard Gothic" pitchFamily="82" charset="0"/>
              </a:rPr>
              <a:t>Attire</a:t>
            </a:r>
            <a:endParaRPr lang="en-US" sz="6000" dirty="0">
              <a:solidFill>
                <a:srgbClr val="FF0000"/>
              </a:solidFill>
              <a:latin typeface="Showcard Gothic" pitchFamily="82" charset="0"/>
            </a:endParaRPr>
          </a:p>
        </p:txBody>
      </p:sp>
      <p:sp>
        <p:nvSpPr>
          <p:cNvPr id="3" name="Content Placeholder 2"/>
          <p:cNvSpPr>
            <a:spLocks noGrp="1"/>
          </p:cNvSpPr>
          <p:nvPr>
            <p:ph idx="1"/>
          </p:nvPr>
        </p:nvSpPr>
        <p:spPr>
          <a:xfrm>
            <a:off x="533400" y="1828800"/>
            <a:ext cx="8077200" cy="4648200"/>
          </a:xfrm>
          <a:solidFill>
            <a:schemeClr val="bg1"/>
          </a:solidFill>
        </p:spPr>
        <p:txBody>
          <a:bodyPr>
            <a:normAutofit fontScale="85000" lnSpcReduction="20000"/>
          </a:bodyPr>
          <a:lstStyle/>
          <a:p>
            <a:pPr marL="0" indent="0">
              <a:buNone/>
            </a:pPr>
            <a:endParaRPr lang="en-US" dirty="0">
              <a:solidFill>
                <a:srgbClr val="FF0000"/>
              </a:solidFill>
              <a:latin typeface="Bookman Old Style" pitchFamily="18" charset="0"/>
            </a:endParaRPr>
          </a:p>
          <a:p>
            <a:r>
              <a:rPr lang="en-US" sz="3000" dirty="0">
                <a:solidFill>
                  <a:srgbClr val="FF0000"/>
                </a:solidFill>
              </a:rPr>
              <a:t>You must wear a black or navy shirt that is tucked in to the shorts of your choice. </a:t>
            </a:r>
          </a:p>
          <a:p>
            <a:r>
              <a:rPr lang="en-US" sz="3000" dirty="0">
                <a:solidFill>
                  <a:srgbClr val="FF0000"/>
                </a:solidFill>
              </a:rPr>
              <a:t>Shirts should have limited words (no cheer wear and midriff should not show)</a:t>
            </a:r>
          </a:p>
          <a:p>
            <a:r>
              <a:rPr lang="en-US" sz="3000" dirty="0">
                <a:solidFill>
                  <a:srgbClr val="FF0000"/>
                </a:solidFill>
              </a:rPr>
              <a:t>Athletic shoes (both cheer or tennis shoes are required)</a:t>
            </a:r>
          </a:p>
          <a:p>
            <a:r>
              <a:rPr lang="en-US" sz="3000" dirty="0">
                <a:solidFill>
                  <a:srgbClr val="FF0000"/>
                </a:solidFill>
              </a:rPr>
              <a:t>Socks</a:t>
            </a:r>
          </a:p>
          <a:p>
            <a:r>
              <a:rPr lang="en-US" sz="3000" dirty="0">
                <a:solidFill>
                  <a:srgbClr val="FF0000"/>
                </a:solidFill>
              </a:rPr>
              <a:t>No jewelry of any kind!!!</a:t>
            </a:r>
          </a:p>
          <a:p>
            <a:r>
              <a:rPr lang="en-US" sz="3000" dirty="0">
                <a:solidFill>
                  <a:srgbClr val="FF0000"/>
                </a:solidFill>
              </a:rPr>
              <a:t>Hair must be worn off the shoulders</a:t>
            </a:r>
          </a:p>
          <a:p>
            <a:r>
              <a:rPr lang="en-US" sz="3000" dirty="0">
                <a:solidFill>
                  <a:srgbClr val="FF0000"/>
                </a:solidFill>
              </a:rPr>
              <a:t>No long fingernails (they may not extend past your fingertips!)</a:t>
            </a:r>
            <a:endParaRPr lang="en-US" sz="2600" dirty="0">
              <a:solidFill>
                <a:srgbClr val="FF0000"/>
              </a:solidFill>
            </a:endParaRPr>
          </a:p>
          <a:p>
            <a:endParaRPr lang="en-US" dirty="0">
              <a:solidFill>
                <a:srgbClr val="003366"/>
              </a:solidFill>
            </a:endParaRPr>
          </a:p>
        </p:txBody>
      </p:sp>
    </p:spTree>
    <p:extLst>
      <p:ext uri="{BB962C8B-B14F-4D97-AF65-F5344CB8AC3E}">
        <p14:creationId xmlns:p14="http://schemas.microsoft.com/office/powerpoint/2010/main" val="4087919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58"/>
            <a:ext cx="7886700" cy="701674"/>
          </a:xfrm>
          <a:solidFill>
            <a:schemeClr val="bg1"/>
          </a:solidFill>
        </p:spPr>
        <p:txBody>
          <a:bodyPr>
            <a:noAutofit/>
          </a:bodyPr>
          <a:lstStyle/>
          <a:p>
            <a:pPr algn="ctr"/>
            <a:r>
              <a:rPr lang="en-US" sz="2800" dirty="0">
                <a:solidFill>
                  <a:srgbClr val="FF0000"/>
                </a:solidFill>
                <a:latin typeface="Showcard Gothic" panose="04020904020102020604" pitchFamily="82" charset="0"/>
              </a:rPr>
              <a:t>Required Items to purchase If needed</a:t>
            </a:r>
          </a:p>
        </p:txBody>
      </p:sp>
      <p:graphicFrame>
        <p:nvGraphicFramePr>
          <p:cNvPr id="6" name="Table 6">
            <a:extLst>
              <a:ext uri="{FF2B5EF4-FFF2-40B4-BE49-F238E27FC236}">
                <a16:creationId xmlns:a16="http://schemas.microsoft.com/office/drawing/2014/main" id="{1C68045C-7E5D-4AC8-A7E4-2CB8D69A6E5F}"/>
              </a:ext>
            </a:extLst>
          </p:cNvPr>
          <p:cNvGraphicFramePr>
            <a:graphicFrameLocks noGrp="1"/>
          </p:cNvGraphicFramePr>
          <p:nvPr>
            <p:ph idx="1"/>
            <p:extLst>
              <p:ext uri="{D42A27DB-BD31-4B8C-83A1-F6EECF244321}">
                <p14:modId xmlns:p14="http://schemas.microsoft.com/office/powerpoint/2010/main" val="627729218"/>
              </p:ext>
            </p:extLst>
          </p:nvPr>
        </p:nvGraphicFramePr>
        <p:xfrm>
          <a:off x="684571" y="669719"/>
          <a:ext cx="7886700" cy="5882640"/>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3175813948"/>
                    </a:ext>
                  </a:extLst>
                </a:gridCol>
                <a:gridCol w="3943350">
                  <a:extLst>
                    <a:ext uri="{9D8B030D-6E8A-4147-A177-3AD203B41FA5}">
                      <a16:colId xmlns:a16="http://schemas.microsoft.com/office/drawing/2014/main" val="1058294234"/>
                    </a:ext>
                  </a:extLst>
                </a:gridCol>
              </a:tblGrid>
              <a:tr h="37093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dirty="0">
                          <a:effectLst/>
                        </a:rPr>
                        <a:t>Item</a:t>
                      </a:r>
                      <a:endParaRPr lang="en-US" sz="2000" dirty="0"/>
                    </a:p>
                  </a:txBody>
                  <a:tcPr/>
                </a:tc>
                <a:tc>
                  <a:txBody>
                    <a:bodyPr/>
                    <a:lstStyle/>
                    <a:p>
                      <a:r>
                        <a:rPr lang="en-US" sz="2000" dirty="0"/>
                        <a:t>Approximate Cost</a:t>
                      </a:r>
                    </a:p>
                  </a:txBody>
                  <a:tcPr/>
                </a:tc>
                <a:extLst>
                  <a:ext uri="{0D108BD9-81ED-4DB2-BD59-A6C34878D82A}">
                    <a16:rowId xmlns:a16="http://schemas.microsoft.com/office/drawing/2014/main" val="925656775"/>
                  </a:ext>
                </a:extLst>
              </a:tr>
              <a:tr h="370936">
                <a:tc>
                  <a:txBody>
                    <a:bodyPr/>
                    <a:lstStyle/>
                    <a:p>
                      <a:pPr marL="0" marR="0" indent="0" algn="l">
                        <a:lnSpc>
                          <a:spcPct val="104000"/>
                        </a:lnSpc>
                        <a:spcBef>
                          <a:spcPts val="0"/>
                        </a:spcBef>
                        <a:spcAft>
                          <a:spcPts val="130"/>
                        </a:spcAft>
                      </a:pP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Warmup sweater/pants- same as last year</a:t>
                      </a:r>
                    </a:p>
                  </a:txBody>
                  <a:tcPr marL="68580" marR="68580" marT="0" marB="0"/>
                </a:tc>
                <a:tc>
                  <a:txBody>
                    <a:bodyPr/>
                    <a:lstStyle/>
                    <a:p>
                      <a:r>
                        <a:rPr lang="en-US" sz="2000" dirty="0"/>
                        <a:t>$165.00</a:t>
                      </a:r>
                    </a:p>
                  </a:txBody>
                  <a:tcPr/>
                </a:tc>
                <a:extLst>
                  <a:ext uri="{0D108BD9-81ED-4DB2-BD59-A6C34878D82A}">
                    <a16:rowId xmlns:a16="http://schemas.microsoft.com/office/drawing/2014/main" val="2786226378"/>
                  </a:ext>
                </a:extLst>
              </a:tr>
              <a:tr h="370936">
                <a:tc>
                  <a:txBody>
                    <a:bodyPr/>
                    <a:lstStyle/>
                    <a:p>
                      <a:pPr marL="0" marR="0" indent="0" algn="l">
                        <a:lnSpc>
                          <a:spcPct val="104000"/>
                        </a:lnSpc>
                        <a:spcBef>
                          <a:spcPts val="0"/>
                        </a:spcBef>
                        <a:spcAft>
                          <a:spcPts val="130"/>
                        </a:spcAft>
                      </a:pPr>
                      <a:r>
                        <a:rPr lang="en-US" sz="2000" dirty="0">
                          <a:effectLst/>
                        </a:rPr>
                        <a:t>Bow-new </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2000" dirty="0"/>
                        <a:t>$15 per team</a:t>
                      </a:r>
                    </a:p>
                  </a:txBody>
                  <a:tcPr/>
                </a:tc>
                <a:extLst>
                  <a:ext uri="{0D108BD9-81ED-4DB2-BD59-A6C34878D82A}">
                    <a16:rowId xmlns:a16="http://schemas.microsoft.com/office/drawing/2014/main" val="2894258417"/>
                  </a:ext>
                </a:extLst>
              </a:tr>
              <a:tr h="370936">
                <a:tc>
                  <a:txBody>
                    <a:bodyPr/>
                    <a:lstStyle/>
                    <a:p>
                      <a:pPr marL="0" marR="0" indent="0" algn="l">
                        <a:lnSpc>
                          <a:spcPct val="104000"/>
                        </a:lnSpc>
                        <a:spcBef>
                          <a:spcPts val="0"/>
                        </a:spcBef>
                        <a:spcAft>
                          <a:spcPts val="130"/>
                        </a:spcAft>
                      </a:pPr>
                      <a:r>
                        <a:rPr lang="en-US" sz="2000" dirty="0">
                          <a:effectLst/>
                        </a:rPr>
                        <a:t>Poms- new navy and white</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2000" dirty="0"/>
                        <a:t>$44.00</a:t>
                      </a:r>
                    </a:p>
                  </a:txBody>
                  <a:tcPr/>
                </a:tc>
                <a:extLst>
                  <a:ext uri="{0D108BD9-81ED-4DB2-BD59-A6C34878D82A}">
                    <a16:rowId xmlns:a16="http://schemas.microsoft.com/office/drawing/2014/main" val="2166527570"/>
                  </a:ext>
                </a:extLst>
              </a:tr>
              <a:tr h="582085">
                <a:tc>
                  <a:txBody>
                    <a:bodyPr/>
                    <a:lstStyle/>
                    <a:p>
                      <a:pPr marL="0" marR="0" indent="0" algn="l">
                        <a:lnSpc>
                          <a:spcPct val="104000"/>
                        </a:lnSpc>
                        <a:spcBef>
                          <a:spcPts val="0"/>
                        </a:spcBef>
                        <a:spcAft>
                          <a:spcPts val="130"/>
                        </a:spcAft>
                      </a:pP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Pink out poms, socks and bow- football sidelines only</a:t>
                      </a:r>
                    </a:p>
                  </a:txBody>
                  <a:tcPr marL="68580" marR="68580" marT="0" marB="0"/>
                </a:tc>
                <a:tc>
                  <a:txBody>
                    <a:bodyPr/>
                    <a:lstStyle/>
                    <a:p>
                      <a:r>
                        <a:rPr lang="en-US" sz="2000" dirty="0"/>
                        <a:t>$40.00</a:t>
                      </a:r>
                    </a:p>
                  </a:txBody>
                  <a:tcPr/>
                </a:tc>
                <a:extLst>
                  <a:ext uri="{0D108BD9-81ED-4DB2-BD59-A6C34878D82A}">
                    <a16:rowId xmlns:a16="http://schemas.microsoft.com/office/drawing/2014/main" val="1126385825"/>
                  </a:ext>
                </a:extLst>
              </a:tr>
              <a:tr h="370936">
                <a:tc>
                  <a:txBody>
                    <a:bodyPr/>
                    <a:lstStyle/>
                    <a:p>
                      <a:pPr marL="0" marR="0" indent="0" algn="l">
                        <a:lnSpc>
                          <a:spcPct val="104000"/>
                        </a:lnSpc>
                        <a:spcBef>
                          <a:spcPts val="0"/>
                        </a:spcBef>
                        <a:spcAft>
                          <a:spcPts val="130"/>
                        </a:spcAft>
                      </a:pP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Basketball Cheerleading Shoes</a:t>
                      </a:r>
                    </a:p>
                  </a:txBody>
                  <a:tcPr marL="68580" marR="68580" marT="0" marB="0"/>
                </a:tc>
                <a:tc>
                  <a:txBody>
                    <a:bodyPr/>
                    <a:lstStyle/>
                    <a:p>
                      <a:r>
                        <a:rPr lang="en-US" sz="2000" dirty="0"/>
                        <a:t>85.00</a:t>
                      </a:r>
                    </a:p>
                  </a:txBody>
                  <a:tcPr/>
                </a:tc>
                <a:extLst>
                  <a:ext uri="{0D108BD9-81ED-4DB2-BD59-A6C34878D82A}">
                    <a16:rowId xmlns:a16="http://schemas.microsoft.com/office/drawing/2014/main" val="3375992091"/>
                  </a:ext>
                </a:extLst>
              </a:tr>
              <a:tr h="370936">
                <a:tc>
                  <a:txBody>
                    <a:bodyPr/>
                    <a:lstStyle/>
                    <a:p>
                      <a:pPr marL="0" marR="0" indent="0" algn="l">
                        <a:lnSpc>
                          <a:spcPct val="104000"/>
                        </a:lnSpc>
                        <a:spcBef>
                          <a:spcPts val="0"/>
                        </a:spcBef>
                        <a:spcAft>
                          <a:spcPts val="130"/>
                        </a:spcAft>
                      </a:pPr>
                      <a:r>
                        <a:rPr lang="en-US" sz="2000" dirty="0">
                          <a:effectLst/>
                        </a:rPr>
                        <a:t>Back Pack- same as last year</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2000" dirty="0"/>
                        <a:t>115.00</a:t>
                      </a:r>
                    </a:p>
                  </a:txBody>
                  <a:tcPr/>
                </a:tc>
                <a:extLst>
                  <a:ext uri="{0D108BD9-81ED-4DB2-BD59-A6C34878D82A}">
                    <a16:rowId xmlns:a16="http://schemas.microsoft.com/office/drawing/2014/main" val="2888315194"/>
                  </a:ext>
                </a:extLst>
              </a:tr>
              <a:tr h="582085">
                <a:tc>
                  <a:txBody>
                    <a:bodyPr/>
                    <a:lstStyle/>
                    <a:p>
                      <a:pPr marL="0" marR="0" indent="0" algn="l">
                        <a:lnSpc>
                          <a:spcPct val="104000"/>
                        </a:lnSpc>
                        <a:spcBef>
                          <a:spcPts val="0"/>
                        </a:spcBef>
                        <a:spcAft>
                          <a:spcPts val="130"/>
                        </a:spcAft>
                      </a:pPr>
                      <a:r>
                        <a:rPr lang="en-US" sz="20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Campwear</a:t>
                      </a: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Varsity,  and JV sidelines and comp only</a:t>
                      </a:r>
                    </a:p>
                  </a:txBody>
                  <a:tcPr marL="68580" marR="68580" marT="0" marB="0"/>
                </a:tc>
                <a:tc>
                  <a:txBody>
                    <a:bodyPr/>
                    <a:lstStyle/>
                    <a:p>
                      <a:r>
                        <a:rPr lang="en-US" sz="2000" dirty="0"/>
                        <a:t>125.00</a:t>
                      </a:r>
                    </a:p>
                  </a:txBody>
                  <a:tcPr/>
                </a:tc>
                <a:extLst>
                  <a:ext uri="{0D108BD9-81ED-4DB2-BD59-A6C34878D82A}">
                    <a16:rowId xmlns:a16="http://schemas.microsoft.com/office/drawing/2014/main" val="1183794431"/>
                  </a:ext>
                </a:extLst>
              </a:tr>
              <a:tr h="370936">
                <a:tc>
                  <a:txBody>
                    <a:bodyPr/>
                    <a:lstStyle/>
                    <a:p>
                      <a:pPr marL="0" marR="0" indent="0" algn="l">
                        <a:lnSpc>
                          <a:spcPct val="104000"/>
                        </a:lnSpc>
                        <a:spcBef>
                          <a:spcPts val="0"/>
                        </a:spcBef>
                        <a:spcAft>
                          <a:spcPts val="130"/>
                        </a:spcAft>
                      </a:pP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White Bow</a:t>
                      </a:r>
                    </a:p>
                  </a:txBody>
                  <a:tcPr marL="68580" marR="68580" marT="0" marB="0"/>
                </a:tc>
                <a:tc>
                  <a:txBody>
                    <a:bodyPr/>
                    <a:lstStyle/>
                    <a:p>
                      <a:r>
                        <a:rPr lang="en-US" sz="2000" dirty="0"/>
                        <a:t>$9.00</a:t>
                      </a:r>
                    </a:p>
                  </a:txBody>
                  <a:tcPr/>
                </a:tc>
                <a:extLst>
                  <a:ext uri="{0D108BD9-81ED-4DB2-BD59-A6C34878D82A}">
                    <a16:rowId xmlns:a16="http://schemas.microsoft.com/office/drawing/2014/main" val="2699225348"/>
                  </a:ext>
                </a:extLst>
              </a:tr>
              <a:tr h="370936">
                <a:tc>
                  <a:txBody>
                    <a:bodyPr/>
                    <a:lstStyle/>
                    <a:p>
                      <a:pPr marL="0" marR="0" indent="0" algn="l">
                        <a:lnSpc>
                          <a:spcPct val="104000"/>
                        </a:lnSpc>
                        <a:spcBef>
                          <a:spcPts val="0"/>
                        </a:spcBef>
                        <a:spcAft>
                          <a:spcPts val="130"/>
                        </a:spcAft>
                      </a:pP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Sleeves  JV and Basketball new this year</a:t>
                      </a:r>
                    </a:p>
                  </a:txBody>
                  <a:tcPr marL="68580" marR="68580" marT="0" marB="0"/>
                </a:tc>
                <a:tc>
                  <a:txBody>
                    <a:bodyPr/>
                    <a:lstStyle/>
                    <a:p>
                      <a:r>
                        <a:rPr lang="en-US" sz="2000" dirty="0"/>
                        <a:t>$22.00-$72.00</a:t>
                      </a:r>
                    </a:p>
                  </a:txBody>
                  <a:tcPr/>
                </a:tc>
                <a:extLst>
                  <a:ext uri="{0D108BD9-81ED-4DB2-BD59-A6C34878D82A}">
                    <a16:rowId xmlns:a16="http://schemas.microsoft.com/office/drawing/2014/main" val="1036686613"/>
                  </a:ext>
                </a:extLst>
              </a:tr>
              <a:tr h="370936">
                <a:tc>
                  <a:txBody>
                    <a:bodyPr/>
                    <a:lstStyle/>
                    <a:p>
                      <a:pPr marL="0" marR="0" indent="0" algn="l">
                        <a:lnSpc>
                          <a:spcPct val="104000"/>
                        </a:lnSpc>
                        <a:spcBef>
                          <a:spcPts val="0"/>
                        </a:spcBef>
                        <a:spcAft>
                          <a:spcPts val="130"/>
                        </a:spcAft>
                      </a:pP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Bloomers- same silver ones as last year.</a:t>
                      </a:r>
                    </a:p>
                  </a:txBody>
                  <a:tcPr marL="68580" marR="68580" marT="0" marB="0"/>
                </a:tc>
                <a:tc>
                  <a:txBody>
                    <a:bodyPr/>
                    <a:lstStyle/>
                    <a:p>
                      <a:r>
                        <a:rPr lang="en-US" sz="2000" dirty="0"/>
                        <a:t>$22.00</a:t>
                      </a:r>
                    </a:p>
                  </a:txBody>
                  <a:tcPr/>
                </a:tc>
                <a:extLst>
                  <a:ext uri="{0D108BD9-81ED-4DB2-BD59-A6C34878D82A}">
                    <a16:rowId xmlns:a16="http://schemas.microsoft.com/office/drawing/2014/main" val="1153250310"/>
                  </a:ext>
                </a:extLst>
              </a:tr>
              <a:tr h="370936">
                <a:tc>
                  <a:txBody>
                    <a:bodyPr/>
                    <a:lstStyle/>
                    <a:p>
                      <a:pPr marL="0" marR="0" indent="0" algn="l">
                        <a:lnSpc>
                          <a:spcPct val="104000"/>
                        </a:lnSpc>
                        <a:spcBef>
                          <a:spcPts val="0"/>
                        </a:spcBef>
                        <a:spcAft>
                          <a:spcPts val="130"/>
                        </a:spcAft>
                      </a:pP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New </a:t>
                      </a:r>
                      <a:r>
                        <a:rPr lang="en-US" sz="20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Sweatsirt</a:t>
                      </a:r>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Design-optional</a:t>
                      </a:r>
                    </a:p>
                  </a:txBody>
                  <a:tcPr marL="68580" marR="68580" marT="0" marB="0"/>
                </a:tc>
                <a:tc>
                  <a:txBody>
                    <a:bodyPr/>
                    <a:lstStyle/>
                    <a:p>
                      <a:r>
                        <a:rPr lang="en-US" sz="2000" dirty="0"/>
                        <a:t>$45.00</a:t>
                      </a:r>
                    </a:p>
                  </a:txBody>
                  <a:tcPr/>
                </a:tc>
                <a:extLst>
                  <a:ext uri="{0D108BD9-81ED-4DB2-BD59-A6C34878D82A}">
                    <a16:rowId xmlns:a16="http://schemas.microsoft.com/office/drawing/2014/main" val="391308009"/>
                  </a:ext>
                </a:extLst>
              </a:tr>
            </a:tbl>
          </a:graphicData>
        </a:graphic>
      </p:graphicFrame>
    </p:spTree>
    <p:extLst>
      <p:ext uri="{BB962C8B-B14F-4D97-AF65-F5344CB8AC3E}">
        <p14:creationId xmlns:p14="http://schemas.microsoft.com/office/powerpoint/2010/main" val="2875783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E0FB7-98F9-4780-8D9C-516F23603789}"/>
              </a:ext>
            </a:extLst>
          </p:cNvPr>
          <p:cNvSpPr>
            <a:spLocks noGrp="1"/>
          </p:cNvSpPr>
          <p:nvPr>
            <p:ph type="title"/>
          </p:nvPr>
        </p:nvSpPr>
        <p:spPr>
          <a:xfrm>
            <a:off x="304800" y="585216"/>
            <a:ext cx="8382000" cy="786384"/>
          </a:xfrm>
        </p:spPr>
        <p:txBody>
          <a:bodyPr/>
          <a:lstStyle/>
          <a:p>
            <a:r>
              <a:rPr lang="en-US" sz="4400" dirty="0">
                <a:solidFill>
                  <a:srgbClr val="FF0000"/>
                </a:solidFill>
                <a:latin typeface="Showcard Gothic" panose="04020904020102020604" pitchFamily="82" charset="0"/>
              </a:rPr>
              <a:t>Required fees per team</a:t>
            </a:r>
            <a:endParaRPr lang="en-US" dirty="0"/>
          </a:p>
        </p:txBody>
      </p:sp>
      <p:graphicFrame>
        <p:nvGraphicFramePr>
          <p:cNvPr id="4" name="Content Placeholder 3">
            <a:extLst>
              <a:ext uri="{FF2B5EF4-FFF2-40B4-BE49-F238E27FC236}">
                <a16:creationId xmlns:a16="http://schemas.microsoft.com/office/drawing/2014/main" id="{B4B4DD71-13CB-4AD4-BF32-0CE2C6011E34}"/>
              </a:ext>
            </a:extLst>
          </p:cNvPr>
          <p:cNvGraphicFramePr>
            <a:graphicFrameLocks noGrp="1"/>
          </p:cNvGraphicFramePr>
          <p:nvPr>
            <p:ph idx="1"/>
            <p:extLst>
              <p:ext uri="{D42A27DB-BD31-4B8C-83A1-F6EECF244321}">
                <p14:modId xmlns:p14="http://schemas.microsoft.com/office/powerpoint/2010/main" val="984051027"/>
              </p:ext>
            </p:extLst>
          </p:nvPr>
        </p:nvGraphicFramePr>
        <p:xfrm>
          <a:off x="533400" y="1371600"/>
          <a:ext cx="8077199" cy="5410197"/>
        </p:xfrm>
        <a:graphic>
          <a:graphicData uri="http://schemas.openxmlformats.org/drawingml/2006/table">
            <a:tbl>
              <a:tblPr firstRow="1" firstCol="1" bandRow="1">
                <a:tableStyleId>{5C22544A-7EE6-4342-B048-85BDC9FD1C3A}</a:tableStyleId>
              </a:tblPr>
              <a:tblGrid>
                <a:gridCol w="1563660">
                  <a:extLst>
                    <a:ext uri="{9D8B030D-6E8A-4147-A177-3AD203B41FA5}">
                      <a16:colId xmlns:a16="http://schemas.microsoft.com/office/drawing/2014/main" val="4019654973"/>
                    </a:ext>
                  </a:extLst>
                </a:gridCol>
                <a:gridCol w="1109209">
                  <a:extLst>
                    <a:ext uri="{9D8B030D-6E8A-4147-A177-3AD203B41FA5}">
                      <a16:colId xmlns:a16="http://schemas.microsoft.com/office/drawing/2014/main" val="1279326601"/>
                    </a:ext>
                  </a:extLst>
                </a:gridCol>
                <a:gridCol w="1352271">
                  <a:extLst>
                    <a:ext uri="{9D8B030D-6E8A-4147-A177-3AD203B41FA5}">
                      <a16:colId xmlns:a16="http://schemas.microsoft.com/office/drawing/2014/main" val="1769364086"/>
                    </a:ext>
                  </a:extLst>
                </a:gridCol>
                <a:gridCol w="1395023">
                  <a:extLst>
                    <a:ext uri="{9D8B030D-6E8A-4147-A177-3AD203B41FA5}">
                      <a16:colId xmlns:a16="http://schemas.microsoft.com/office/drawing/2014/main" val="2345618023"/>
                    </a:ext>
                  </a:extLst>
                </a:gridCol>
                <a:gridCol w="1262013">
                  <a:extLst>
                    <a:ext uri="{9D8B030D-6E8A-4147-A177-3AD203B41FA5}">
                      <a16:colId xmlns:a16="http://schemas.microsoft.com/office/drawing/2014/main" val="3288307718"/>
                    </a:ext>
                  </a:extLst>
                </a:gridCol>
                <a:gridCol w="1395023">
                  <a:extLst>
                    <a:ext uri="{9D8B030D-6E8A-4147-A177-3AD203B41FA5}">
                      <a16:colId xmlns:a16="http://schemas.microsoft.com/office/drawing/2014/main" val="1358628363"/>
                    </a:ext>
                  </a:extLst>
                </a:gridCol>
              </a:tblGrid>
              <a:tr h="398490">
                <a:tc>
                  <a:txBody>
                    <a:bodyPr/>
                    <a:lstStyle/>
                    <a:p>
                      <a:pPr marL="0" marR="0">
                        <a:lnSpc>
                          <a:spcPct val="107000"/>
                        </a:lnSpc>
                        <a:spcBef>
                          <a:spcPts val="0"/>
                        </a:spcBef>
                        <a:spcAft>
                          <a:spcPts val="0"/>
                        </a:spcAft>
                      </a:pPr>
                      <a:r>
                        <a:rPr lang="en-US" sz="900">
                          <a:effectLst/>
                        </a:rPr>
                        <a:t>FEES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VARSITY COMP</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JV</a:t>
                      </a:r>
                    </a:p>
                    <a:p>
                      <a:pPr marL="0" marR="0">
                        <a:lnSpc>
                          <a:spcPct val="107000"/>
                        </a:lnSpc>
                        <a:spcBef>
                          <a:spcPts val="0"/>
                        </a:spcBef>
                        <a:spcAft>
                          <a:spcPts val="0"/>
                        </a:spcAft>
                      </a:pPr>
                      <a:r>
                        <a:rPr lang="en-US" sz="900">
                          <a:effectLst/>
                        </a:rPr>
                        <a:t> COMP</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VARSITY</a:t>
                      </a:r>
                    </a:p>
                    <a:p>
                      <a:pPr marL="0" marR="0">
                        <a:lnSpc>
                          <a:spcPct val="107000"/>
                        </a:lnSpc>
                        <a:spcBef>
                          <a:spcPts val="0"/>
                        </a:spcBef>
                        <a:spcAft>
                          <a:spcPts val="0"/>
                        </a:spcAft>
                      </a:pPr>
                      <a:r>
                        <a:rPr lang="en-US" sz="900">
                          <a:effectLst/>
                        </a:rPr>
                        <a:t> SL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JV</a:t>
                      </a:r>
                    </a:p>
                    <a:p>
                      <a:pPr marL="0" marR="0">
                        <a:lnSpc>
                          <a:spcPct val="107000"/>
                        </a:lnSpc>
                        <a:spcBef>
                          <a:spcPts val="0"/>
                        </a:spcBef>
                        <a:spcAft>
                          <a:spcPts val="0"/>
                        </a:spcAft>
                      </a:pPr>
                      <a:r>
                        <a:rPr lang="en-US" sz="900">
                          <a:effectLst/>
                        </a:rPr>
                        <a:t> SL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VARSTIY </a:t>
                      </a:r>
                    </a:p>
                    <a:p>
                      <a:pPr marL="0" marR="0">
                        <a:lnSpc>
                          <a:spcPct val="107000"/>
                        </a:lnSpc>
                        <a:spcBef>
                          <a:spcPts val="0"/>
                        </a:spcBef>
                        <a:spcAft>
                          <a:spcPts val="0"/>
                        </a:spcAft>
                      </a:pPr>
                      <a:r>
                        <a:rPr lang="en-US" sz="900">
                          <a:effectLst/>
                        </a:rPr>
                        <a:t>BB</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3583782412"/>
                  </a:ext>
                </a:extLst>
              </a:tr>
              <a:tr h="196179">
                <a:tc>
                  <a:txBody>
                    <a:bodyPr/>
                    <a:lstStyle/>
                    <a:p>
                      <a:pPr marL="0" marR="0">
                        <a:lnSpc>
                          <a:spcPct val="107000"/>
                        </a:lnSpc>
                        <a:spcBef>
                          <a:spcPts val="0"/>
                        </a:spcBef>
                        <a:spcAft>
                          <a:spcPts val="0"/>
                        </a:spcAft>
                      </a:pPr>
                      <a:r>
                        <a:rPr lang="en-US" sz="900">
                          <a:effectLst/>
                        </a:rPr>
                        <a:t>BOOSTER FEE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545086942"/>
                  </a:ext>
                </a:extLst>
              </a:tr>
              <a:tr h="202311">
                <a:tc>
                  <a:txBody>
                    <a:bodyPr/>
                    <a:lstStyle/>
                    <a:p>
                      <a:pPr marL="0" marR="0">
                        <a:lnSpc>
                          <a:spcPct val="107000"/>
                        </a:lnSpc>
                        <a:spcBef>
                          <a:spcPts val="0"/>
                        </a:spcBef>
                        <a:spcAft>
                          <a:spcPts val="0"/>
                        </a:spcAft>
                      </a:pPr>
                      <a:r>
                        <a:rPr lang="en-US" sz="900">
                          <a:effectLst/>
                        </a:rPr>
                        <a:t>CAMP</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$400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$400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925066503"/>
                  </a:ext>
                </a:extLst>
              </a:tr>
              <a:tr h="196179">
                <a:tc>
                  <a:txBody>
                    <a:bodyPr/>
                    <a:lstStyle/>
                    <a:p>
                      <a:pPr marL="0" marR="0">
                        <a:lnSpc>
                          <a:spcPct val="107000"/>
                        </a:lnSpc>
                        <a:spcBef>
                          <a:spcPts val="0"/>
                        </a:spcBef>
                        <a:spcAft>
                          <a:spcPts val="0"/>
                        </a:spcAft>
                      </a:pPr>
                      <a:r>
                        <a:rPr lang="en-US" sz="900">
                          <a:effectLst/>
                        </a:rPr>
                        <a:t>UNIFORM FEE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$100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2029751848"/>
                  </a:ext>
                </a:extLst>
              </a:tr>
              <a:tr h="202311">
                <a:tc>
                  <a:txBody>
                    <a:bodyPr/>
                    <a:lstStyle/>
                    <a:p>
                      <a:pPr marL="0" marR="0">
                        <a:lnSpc>
                          <a:spcPct val="107000"/>
                        </a:lnSpc>
                        <a:spcBef>
                          <a:spcPts val="0"/>
                        </a:spcBef>
                        <a:spcAft>
                          <a:spcPts val="0"/>
                        </a:spcAft>
                      </a:pPr>
                      <a:r>
                        <a:rPr lang="en-US" sz="900">
                          <a:effectLst/>
                        </a:rPr>
                        <a:t>CHOREO/MUSIC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$250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$250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1752636127"/>
                  </a:ext>
                </a:extLst>
              </a:tr>
              <a:tr h="196179">
                <a:tc>
                  <a:txBody>
                    <a:bodyPr/>
                    <a:lstStyle/>
                    <a:p>
                      <a:pPr marL="0" marR="0">
                        <a:lnSpc>
                          <a:spcPct val="107000"/>
                        </a:lnSpc>
                        <a:spcBef>
                          <a:spcPts val="0"/>
                        </a:spcBef>
                        <a:spcAft>
                          <a:spcPts val="0"/>
                        </a:spcAft>
                      </a:pPr>
                      <a:r>
                        <a:rPr lang="en-US" sz="900">
                          <a:effectLst/>
                        </a:rPr>
                        <a:t>STINGRAYS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$665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$145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1598081888"/>
                  </a:ext>
                </a:extLst>
              </a:tr>
              <a:tr h="202311">
                <a:tc>
                  <a:txBody>
                    <a:bodyPr/>
                    <a:lstStyle/>
                    <a:p>
                      <a:pPr marL="0" marR="0">
                        <a:lnSpc>
                          <a:spcPct val="107000"/>
                        </a:lnSpc>
                        <a:spcBef>
                          <a:spcPts val="0"/>
                        </a:spcBef>
                        <a:spcAft>
                          <a:spcPts val="0"/>
                        </a:spcAft>
                      </a:pPr>
                      <a:r>
                        <a:rPr lang="en-US" sz="900">
                          <a:effectLst/>
                        </a:rPr>
                        <a:t>COACHES FEE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$125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2885321136"/>
                  </a:ext>
                </a:extLst>
              </a:tr>
              <a:tr h="189368">
                <a:tc>
                  <a:txBody>
                    <a:bodyPr/>
                    <a:lstStyle/>
                    <a:p>
                      <a:pPr marL="0" marR="0">
                        <a:lnSpc>
                          <a:spcPct val="107000"/>
                        </a:lnSpc>
                        <a:spcBef>
                          <a:spcPts val="0"/>
                        </a:spcBef>
                        <a:spcAft>
                          <a:spcPts val="0"/>
                        </a:spcAft>
                      </a:pPr>
                      <a:r>
                        <a:rPr lang="en-US" sz="900">
                          <a:effectLst/>
                        </a:rPr>
                        <a:t>COMPETTION FEE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$75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$45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4237407092"/>
                  </a:ext>
                </a:extLst>
              </a:tr>
              <a:tr h="196179">
                <a:tc>
                  <a:txBody>
                    <a:bodyPr/>
                    <a:lstStyle/>
                    <a:p>
                      <a:pPr marL="0" marR="0">
                        <a:lnSpc>
                          <a:spcPct val="107000"/>
                        </a:lnSpc>
                        <a:spcBef>
                          <a:spcPts val="0"/>
                        </a:spcBef>
                        <a:spcAft>
                          <a:spcPts val="0"/>
                        </a:spcAft>
                      </a:pPr>
                      <a:r>
                        <a:rPr lang="en-US" sz="900">
                          <a:effectLst/>
                        </a:rPr>
                        <a:t>COMP JERSEY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$40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$40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2378973312"/>
                  </a:ext>
                </a:extLst>
              </a:tr>
              <a:tr h="373550">
                <a:tc>
                  <a:txBody>
                    <a:bodyPr/>
                    <a:lstStyle/>
                    <a:p>
                      <a:pPr marL="0" marR="0">
                        <a:lnSpc>
                          <a:spcPct val="107000"/>
                        </a:lnSpc>
                        <a:spcBef>
                          <a:spcPts val="0"/>
                        </a:spcBef>
                        <a:spcAft>
                          <a:spcPts val="0"/>
                        </a:spcAft>
                      </a:pPr>
                      <a:r>
                        <a:rPr lang="en-US" sz="900">
                          <a:effectLst/>
                        </a:rPr>
                        <a:t>STATE SWEATSHIRT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$25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1873063759"/>
                  </a:ext>
                </a:extLst>
              </a:tr>
              <a:tr h="376353">
                <a:tc>
                  <a:txBody>
                    <a:bodyPr/>
                    <a:lstStyle/>
                    <a:p>
                      <a:pPr marL="0" marR="0">
                        <a:lnSpc>
                          <a:spcPct val="107000"/>
                        </a:lnSpc>
                        <a:spcBef>
                          <a:spcPts val="0"/>
                        </a:spcBef>
                        <a:spcAft>
                          <a:spcPts val="0"/>
                        </a:spcAft>
                      </a:pPr>
                      <a:r>
                        <a:rPr lang="en-US" sz="900">
                          <a:effectLst/>
                        </a:rPr>
                        <a:t>RUMBLE AT THE DEN SHIRT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93061090"/>
                  </a:ext>
                </a:extLst>
              </a:tr>
              <a:tr h="196179">
                <a:tc>
                  <a:txBody>
                    <a:bodyPr/>
                    <a:lstStyle/>
                    <a:p>
                      <a:pPr marL="0" marR="0">
                        <a:lnSpc>
                          <a:spcPct val="107000"/>
                        </a:lnSpc>
                        <a:spcBef>
                          <a:spcPts val="0"/>
                        </a:spcBef>
                        <a:spcAft>
                          <a:spcPts val="0"/>
                        </a:spcAft>
                      </a:pPr>
                      <a:r>
                        <a:rPr lang="en-US" sz="900">
                          <a:effectLst/>
                        </a:rPr>
                        <a:t>TOTAL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$1215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$765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$550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$550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$315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3029104354"/>
                  </a:ext>
                </a:extLst>
              </a:tr>
              <a:tr h="953653">
                <a:tc>
                  <a:txBody>
                    <a:bodyPr/>
                    <a:lstStyle/>
                    <a:p>
                      <a:pPr marL="0" marR="0">
                        <a:lnSpc>
                          <a:spcPct val="107000"/>
                        </a:lnSpc>
                        <a:spcBef>
                          <a:spcPts val="0"/>
                        </a:spcBef>
                        <a:spcAft>
                          <a:spcPts val="0"/>
                        </a:spcAft>
                      </a:pPr>
                      <a:r>
                        <a:rPr lang="en-US" sz="900">
                          <a:effectLst/>
                        </a:rPr>
                        <a:t>4 MONTH PMTS with the first payment Due on April 29</a:t>
                      </a:r>
                      <a:r>
                        <a:rPr lang="en-US" sz="900" baseline="30000">
                          <a:effectLst/>
                        </a:rPr>
                        <a:t>th</a:t>
                      </a:r>
                      <a:r>
                        <a:rPr lang="en-US" sz="900">
                          <a:effectLst/>
                        </a:rPr>
                        <a:t> at the fitting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$137.50</a:t>
                      </a:r>
                    </a:p>
                    <a:p>
                      <a:pPr marL="0" marR="0">
                        <a:lnSpc>
                          <a:spcPct val="107000"/>
                        </a:lnSpc>
                        <a:spcBef>
                          <a:spcPts val="0"/>
                        </a:spcBef>
                        <a:spcAft>
                          <a:spcPts val="0"/>
                        </a:spcAft>
                      </a:pPr>
                      <a:r>
                        <a:rPr lang="en-US" sz="900">
                          <a:effectLst/>
                        </a:rPr>
                        <a:t>Apr 29</a:t>
                      </a:r>
                      <a:r>
                        <a:rPr lang="en-US" sz="900" baseline="30000">
                          <a:effectLst/>
                        </a:rPr>
                        <a:t>th</a:t>
                      </a:r>
                      <a:endParaRPr lang="en-US" sz="900">
                        <a:effectLst/>
                      </a:endParaRPr>
                    </a:p>
                    <a:p>
                      <a:pPr marL="0" marR="0">
                        <a:lnSpc>
                          <a:spcPct val="107000"/>
                        </a:lnSpc>
                        <a:spcBef>
                          <a:spcPts val="0"/>
                        </a:spcBef>
                        <a:spcAft>
                          <a:spcPts val="0"/>
                        </a:spcAft>
                      </a:pPr>
                      <a:r>
                        <a:rPr lang="en-US" sz="900">
                          <a:effectLst/>
                        </a:rPr>
                        <a:t>May 31</a:t>
                      </a:r>
                      <a:r>
                        <a:rPr lang="en-US" sz="900" baseline="30000">
                          <a:effectLst/>
                        </a:rPr>
                        <a:t>st</a:t>
                      </a:r>
                      <a:endParaRPr lang="en-US" sz="900">
                        <a:effectLst/>
                      </a:endParaRPr>
                    </a:p>
                    <a:p>
                      <a:pPr marL="0" marR="0">
                        <a:lnSpc>
                          <a:spcPct val="107000"/>
                        </a:lnSpc>
                        <a:spcBef>
                          <a:spcPts val="0"/>
                        </a:spcBef>
                        <a:spcAft>
                          <a:spcPts val="0"/>
                        </a:spcAft>
                      </a:pPr>
                      <a:r>
                        <a:rPr lang="en-US" sz="900">
                          <a:effectLst/>
                        </a:rPr>
                        <a:t>June 30</a:t>
                      </a:r>
                      <a:r>
                        <a:rPr lang="en-US" sz="900" baseline="30000">
                          <a:effectLst/>
                        </a:rPr>
                        <a:t>th</a:t>
                      </a:r>
                      <a:endParaRPr lang="en-US" sz="900">
                        <a:effectLst/>
                      </a:endParaRPr>
                    </a:p>
                    <a:p>
                      <a:pPr marL="0" marR="0">
                        <a:lnSpc>
                          <a:spcPct val="107000"/>
                        </a:lnSpc>
                        <a:spcBef>
                          <a:spcPts val="0"/>
                        </a:spcBef>
                        <a:spcAft>
                          <a:spcPts val="0"/>
                        </a:spcAft>
                      </a:pPr>
                      <a:r>
                        <a:rPr lang="en-US" sz="900">
                          <a:effectLst/>
                        </a:rPr>
                        <a:t>July 31</a:t>
                      </a:r>
                      <a:r>
                        <a:rPr lang="en-US" sz="900" baseline="30000">
                          <a:effectLst/>
                        </a:rPr>
                        <a:t>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$137.50</a:t>
                      </a:r>
                    </a:p>
                    <a:p>
                      <a:pPr marL="0" marR="0">
                        <a:lnSpc>
                          <a:spcPct val="107000"/>
                        </a:lnSpc>
                        <a:spcBef>
                          <a:spcPts val="0"/>
                        </a:spcBef>
                        <a:spcAft>
                          <a:spcPts val="0"/>
                        </a:spcAft>
                      </a:pPr>
                      <a:r>
                        <a:rPr lang="en-US" sz="900">
                          <a:effectLst/>
                        </a:rPr>
                        <a:t>Apr 29</a:t>
                      </a:r>
                      <a:r>
                        <a:rPr lang="en-US" sz="900" baseline="30000">
                          <a:effectLst/>
                        </a:rPr>
                        <a:t>th</a:t>
                      </a:r>
                      <a:endParaRPr lang="en-US" sz="900">
                        <a:effectLst/>
                      </a:endParaRPr>
                    </a:p>
                    <a:p>
                      <a:pPr marL="0" marR="0">
                        <a:lnSpc>
                          <a:spcPct val="107000"/>
                        </a:lnSpc>
                        <a:spcBef>
                          <a:spcPts val="0"/>
                        </a:spcBef>
                        <a:spcAft>
                          <a:spcPts val="0"/>
                        </a:spcAft>
                      </a:pPr>
                      <a:r>
                        <a:rPr lang="en-US" sz="900">
                          <a:effectLst/>
                        </a:rPr>
                        <a:t>May 31</a:t>
                      </a:r>
                      <a:r>
                        <a:rPr lang="en-US" sz="900" baseline="30000">
                          <a:effectLst/>
                        </a:rPr>
                        <a:t>st</a:t>
                      </a:r>
                      <a:endParaRPr lang="en-US" sz="900">
                        <a:effectLst/>
                      </a:endParaRPr>
                    </a:p>
                    <a:p>
                      <a:pPr marL="0" marR="0">
                        <a:lnSpc>
                          <a:spcPct val="107000"/>
                        </a:lnSpc>
                        <a:spcBef>
                          <a:spcPts val="0"/>
                        </a:spcBef>
                        <a:spcAft>
                          <a:spcPts val="0"/>
                        </a:spcAft>
                      </a:pPr>
                      <a:r>
                        <a:rPr lang="en-US" sz="900">
                          <a:effectLst/>
                        </a:rPr>
                        <a:t>June 30</a:t>
                      </a:r>
                      <a:r>
                        <a:rPr lang="en-US" sz="900" baseline="30000">
                          <a:effectLst/>
                        </a:rPr>
                        <a:t>th</a:t>
                      </a:r>
                      <a:endParaRPr lang="en-US" sz="900">
                        <a:effectLst/>
                      </a:endParaRPr>
                    </a:p>
                    <a:p>
                      <a:pPr marL="0" marR="0">
                        <a:lnSpc>
                          <a:spcPct val="107000"/>
                        </a:lnSpc>
                        <a:spcBef>
                          <a:spcPts val="0"/>
                        </a:spcBef>
                        <a:spcAft>
                          <a:spcPts val="0"/>
                        </a:spcAft>
                      </a:pPr>
                      <a:r>
                        <a:rPr lang="en-US" sz="900">
                          <a:effectLst/>
                        </a:rPr>
                        <a:t>July 31</a:t>
                      </a:r>
                      <a:r>
                        <a:rPr lang="en-US" sz="900" baseline="30000">
                          <a:effectLst/>
                        </a:rPr>
                        <a:t>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$78.75</a:t>
                      </a:r>
                    </a:p>
                    <a:p>
                      <a:pPr marL="0" marR="0">
                        <a:lnSpc>
                          <a:spcPct val="107000"/>
                        </a:lnSpc>
                        <a:spcBef>
                          <a:spcPts val="0"/>
                        </a:spcBef>
                        <a:spcAft>
                          <a:spcPts val="0"/>
                        </a:spcAft>
                      </a:pPr>
                      <a:r>
                        <a:rPr lang="en-US" sz="900">
                          <a:effectLst/>
                        </a:rPr>
                        <a:t>Apr 29</a:t>
                      </a:r>
                      <a:r>
                        <a:rPr lang="en-US" sz="900" baseline="30000">
                          <a:effectLst/>
                        </a:rPr>
                        <a:t>th</a:t>
                      </a:r>
                      <a:endParaRPr lang="en-US" sz="900">
                        <a:effectLst/>
                      </a:endParaRPr>
                    </a:p>
                    <a:p>
                      <a:pPr marL="0" marR="0">
                        <a:lnSpc>
                          <a:spcPct val="107000"/>
                        </a:lnSpc>
                        <a:spcBef>
                          <a:spcPts val="0"/>
                        </a:spcBef>
                        <a:spcAft>
                          <a:spcPts val="0"/>
                        </a:spcAft>
                      </a:pPr>
                      <a:r>
                        <a:rPr lang="en-US" sz="900">
                          <a:effectLst/>
                        </a:rPr>
                        <a:t>May 31</a:t>
                      </a:r>
                      <a:r>
                        <a:rPr lang="en-US" sz="900" baseline="30000">
                          <a:effectLst/>
                        </a:rPr>
                        <a:t>st</a:t>
                      </a:r>
                      <a:endParaRPr lang="en-US" sz="900">
                        <a:effectLst/>
                      </a:endParaRPr>
                    </a:p>
                    <a:p>
                      <a:pPr marL="0" marR="0">
                        <a:lnSpc>
                          <a:spcPct val="107000"/>
                        </a:lnSpc>
                        <a:spcBef>
                          <a:spcPts val="0"/>
                        </a:spcBef>
                        <a:spcAft>
                          <a:spcPts val="0"/>
                        </a:spcAft>
                      </a:pPr>
                      <a:r>
                        <a:rPr lang="en-US" sz="900">
                          <a:effectLst/>
                        </a:rPr>
                        <a:t>June 30</a:t>
                      </a:r>
                      <a:r>
                        <a:rPr lang="en-US" sz="900" baseline="30000">
                          <a:effectLst/>
                        </a:rPr>
                        <a:t>th</a:t>
                      </a:r>
                      <a:endParaRPr lang="en-US" sz="900">
                        <a:effectLst/>
                      </a:endParaRPr>
                    </a:p>
                    <a:p>
                      <a:pPr marL="0" marR="0">
                        <a:lnSpc>
                          <a:spcPct val="107000"/>
                        </a:lnSpc>
                        <a:spcBef>
                          <a:spcPts val="0"/>
                        </a:spcBef>
                        <a:spcAft>
                          <a:spcPts val="0"/>
                        </a:spcAft>
                      </a:pPr>
                      <a:r>
                        <a:rPr lang="en-US" sz="900">
                          <a:effectLst/>
                        </a:rPr>
                        <a:t>July 31</a:t>
                      </a:r>
                      <a:r>
                        <a:rPr lang="en-US" sz="900" baseline="30000">
                          <a:effectLst/>
                        </a:rPr>
                        <a:t>st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3343321055"/>
                  </a:ext>
                </a:extLst>
              </a:tr>
              <a:tr h="1530955">
                <a:tc>
                  <a:txBody>
                    <a:bodyPr/>
                    <a:lstStyle/>
                    <a:p>
                      <a:pPr marL="0" marR="0">
                        <a:lnSpc>
                          <a:spcPct val="107000"/>
                        </a:lnSpc>
                        <a:spcBef>
                          <a:spcPts val="0"/>
                        </a:spcBef>
                        <a:spcAft>
                          <a:spcPts val="0"/>
                        </a:spcAft>
                      </a:pPr>
                      <a:r>
                        <a:rPr lang="en-US" sz="900">
                          <a:effectLst/>
                        </a:rPr>
                        <a:t>5 MONTHS PMT</a:t>
                      </a:r>
                    </a:p>
                    <a:p>
                      <a:pPr marL="0" marR="0">
                        <a:lnSpc>
                          <a:spcPct val="107000"/>
                        </a:lnSpc>
                        <a:spcBef>
                          <a:spcPts val="0"/>
                        </a:spcBef>
                        <a:spcAft>
                          <a:spcPts val="0"/>
                        </a:spcAft>
                      </a:pPr>
                      <a:r>
                        <a:rPr lang="en-US" sz="900">
                          <a:effectLst/>
                        </a:rPr>
                        <a:t>with the first payment Due on April 29</a:t>
                      </a:r>
                      <a:r>
                        <a:rPr lang="en-US" sz="900" baseline="30000">
                          <a:effectLst/>
                        </a:rPr>
                        <a:t>th</a:t>
                      </a:r>
                      <a:r>
                        <a:rPr lang="en-US" sz="900">
                          <a:effectLst/>
                        </a:rPr>
                        <a:t> at the fitting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$243</a:t>
                      </a:r>
                    </a:p>
                    <a:p>
                      <a:pPr marL="0" marR="0">
                        <a:lnSpc>
                          <a:spcPct val="107000"/>
                        </a:lnSpc>
                        <a:spcBef>
                          <a:spcPts val="0"/>
                        </a:spcBef>
                        <a:spcAft>
                          <a:spcPts val="0"/>
                        </a:spcAft>
                      </a:pPr>
                      <a:r>
                        <a:rPr lang="en-US" sz="900">
                          <a:effectLst/>
                        </a:rPr>
                        <a:t>April 29</a:t>
                      </a:r>
                      <a:r>
                        <a:rPr lang="en-US" sz="900" baseline="30000">
                          <a:effectLst/>
                        </a:rPr>
                        <a:t>th</a:t>
                      </a:r>
                      <a:r>
                        <a:rPr lang="en-US" sz="900">
                          <a:effectLst/>
                        </a:rPr>
                        <a:t> </a:t>
                      </a:r>
                    </a:p>
                    <a:p>
                      <a:pPr marL="0" marR="0">
                        <a:lnSpc>
                          <a:spcPct val="107000"/>
                        </a:lnSpc>
                        <a:spcBef>
                          <a:spcPts val="0"/>
                        </a:spcBef>
                        <a:spcAft>
                          <a:spcPts val="0"/>
                        </a:spcAft>
                      </a:pPr>
                      <a:r>
                        <a:rPr lang="en-US" sz="900">
                          <a:effectLst/>
                        </a:rPr>
                        <a:t>May 31</a:t>
                      </a:r>
                      <a:r>
                        <a:rPr lang="en-US" sz="900" baseline="30000">
                          <a:effectLst/>
                        </a:rPr>
                        <a:t>st</a:t>
                      </a:r>
                      <a:r>
                        <a:rPr lang="en-US" sz="900">
                          <a:effectLst/>
                        </a:rPr>
                        <a:t> </a:t>
                      </a:r>
                    </a:p>
                    <a:p>
                      <a:pPr marL="0" marR="0">
                        <a:lnSpc>
                          <a:spcPct val="107000"/>
                        </a:lnSpc>
                        <a:spcBef>
                          <a:spcPts val="0"/>
                        </a:spcBef>
                        <a:spcAft>
                          <a:spcPts val="0"/>
                        </a:spcAft>
                      </a:pPr>
                      <a:r>
                        <a:rPr lang="en-US" sz="900">
                          <a:effectLst/>
                        </a:rPr>
                        <a:t>June 30</a:t>
                      </a:r>
                      <a:r>
                        <a:rPr lang="en-US" sz="900" baseline="30000">
                          <a:effectLst/>
                        </a:rPr>
                        <a:t>th</a:t>
                      </a:r>
                      <a:r>
                        <a:rPr lang="en-US" sz="900">
                          <a:effectLst/>
                        </a:rPr>
                        <a:t> </a:t>
                      </a:r>
                    </a:p>
                    <a:p>
                      <a:pPr marL="0" marR="0">
                        <a:lnSpc>
                          <a:spcPct val="107000"/>
                        </a:lnSpc>
                        <a:spcBef>
                          <a:spcPts val="0"/>
                        </a:spcBef>
                        <a:spcAft>
                          <a:spcPts val="0"/>
                        </a:spcAft>
                      </a:pPr>
                      <a:r>
                        <a:rPr lang="en-US" sz="900">
                          <a:effectLst/>
                        </a:rPr>
                        <a:t>July 31</a:t>
                      </a:r>
                      <a:r>
                        <a:rPr lang="en-US" sz="900" baseline="30000">
                          <a:effectLst/>
                        </a:rPr>
                        <a:t>st</a:t>
                      </a:r>
                      <a:r>
                        <a:rPr lang="en-US" sz="900">
                          <a:effectLst/>
                        </a:rPr>
                        <a:t> </a:t>
                      </a:r>
                    </a:p>
                    <a:p>
                      <a:pPr marL="0" marR="0">
                        <a:lnSpc>
                          <a:spcPct val="107000"/>
                        </a:lnSpc>
                        <a:spcBef>
                          <a:spcPts val="0"/>
                        </a:spcBef>
                        <a:spcAft>
                          <a:spcPts val="0"/>
                        </a:spcAft>
                      </a:pPr>
                      <a:r>
                        <a:rPr lang="en-US" sz="900">
                          <a:effectLst/>
                        </a:rPr>
                        <a:t>August 31</a:t>
                      </a:r>
                      <a:r>
                        <a:rPr lang="en-US" sz="900" baseline="30000">
                          <a:effectLst/>
                        </a:rPr>
                        <a:t>st</a:t>
                      </a:r>
                      <a:endParaRPr lang="en-US" sz="900">
                        <a:effectLst/>
                      </a:endParaRPr>
                    </a:p>
                    <a:p>
                      <a:pPr marL="0" marR="0">
                        <a:lnSpc>
                          <a:spcPct val="107000"/>
                        </a:lnSpc>
                        <a:spcBef>
                          <a:spcPts val="0"/>
                        </a:spcBef>
                        <a:spcAft>
                          <a:spcPts val="0"/>
                        </a:spcAft>
                      </a:pPr>
                      <a:r>
                        <a:rPr lang="en-US" sz="900" baseline="30000">
                          <a:effectLst/>
                        </a:rPr>
                        <a:t> </a:t>
                      </a:r>
                      <a:endParaRPr lang="en-US" sz="900">
                        <a:effectLst/>
                      </a:endParaRPr>
                    </a:p>
                    <a:p>
                      <a:pPr marL="0" marR="0">
                        <a:lnSpc>
                          <a:spcPct val="107000"/>
                        </a:lnSpc>
                        <a:spcBef>
                          <a:spcPts val="0"/>
                        </a:spcBef>
                        <a:spcAft>
                          <a:spcPts val="0"/>
                        </a:spcAft>
                      </a:pPr>
                      <a:r>
                        <a:rPr lang="en-US" sz="900" baseline="300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$153</a:t>
                      </a:r>
                    </a:p>
                    <a:p>
                      <a:pPr marL="0" marR="0">
                        <a:lnSpc>
                          <a:spcPct val="107000"/>
                        </a:lnSpc>
                        <a:spcBef>
                          <a:spcPts val="0"/>
                        </a:spcBef>
                        <a:spcAft>
                          <a:spcPts val="0"/>
                        </a:spcAft>
                      </a:pPr>
                      <a:r>
                        <a:rPr lang="en-US" sz="900">
                          <a:effectLst/>
                        </a:rPr>
                        <a:t>April 29</a:t>
                      </a:r>
                      <a:r>
                        <a:rPr lang="en-US" sz="900" baseline="30000">
                          <a:effectLst/>
                        </a:rPr>
                        <a:t>th</a:t>
                      </a:r>
                      <a:r>
                        <a:rPr lang="en-US" sz="900">
                          <a:effectLst/>
                        </a:rPr>
                        <a:t> </a:t>
                      </a:r>
                    </a:p>
                    <a:p>
                      <a:pPr marL="0" marR="0">
                        <a:lnSpc>
                          <a:spcPct val="107000"/>
                        </a:lnSpc>
                        <a:spcBef>
                          <a:spcPts val="0"/>
                        </a:spcBef>
                        <a:spcAft>
                          <a:spcPts val="0"/>
                        </a:spcAft>
                      </a:pPr>
                      <a:r>
                        <a:rPr lang="en-US" sz="900">
                          <a:effectLst/>
                        </a:rPr>
                        <a:t>May 31</a:t>
                      </a:r>
                      <a:r>
                        <a:rPr lang="en-US" sz="900" baseline="30000">
                          <a:effectLst/>
                        </a:rPr>
                        <a:t>st</a:t>
                      </a:r>
                      <a:r>
                        <a:rPr lang="en-US" sz="900">
                          <a:effectLst/>
                        </a:rPr>
                        <a:t> </a:t>
                      </a:r>
                    </a:p>
                    <a:p>
                      <a:pPr marL="0" marR="0">
                        <a:lnSpc>
                          <a:spcPct val="107000"/>
                        </a:lnSpc>
                        <a:spcBef>
                          <a:spcPts val="0"/>
                        </a:spcBef>
                        <a:spcAft>
                          <a:spcPts val="0"/>
                        </a:spcAft>
                      </a:pPr>
                      <a:r>
                        <a:rPr lang="en-US" sz="900">
                          <a:effectLst/>
                        </a:rPr>
                        <a:t>June 30</a:t>
                      </a:r>
                      <a:r>
                        <a:rPr lang="en-US" sz="900" baseline="30000">
                          <a:effectLst/>
                        </a:rPr>
                        <a:t>th</a:t>
                      </a:r>
                      <a:r>
                        <a:rPr lang="en-US" sz="900">
                          <a:effectLst/>
                        </a:rPr>
                        <a:t> </a:t>
                      </a:r>
                    </a:p>
                    <a:p>
                      <a:pPr marL="0" marR="0">
                        <a:lnSpc>
                          <a:spcPct val="107000"/>
                        </a:lnSpc>
                        <a:spcBef>
                          <a:spcPts val="0"/>
                        </a:spcBef>
                        <a:spcAft>
                          <a:spcPts val="0"/>
                        </a:spcAft>
                      </a:pPr>
                      <a:r>
                        <a:rPr lang="en-US" sz="900">
                          <a:effectLst/>
                        </a:rPr>
                        <a:t>July 31</a:t>
                      </a:r>
                      <a:r>
                        <a:rPr lang="en-US" sz="900" baseline="30000">
                          <a:effectLst/>
                        </a:rPr>
                        <a:t>st</a:t>
                      </a:r>
                      <a:r>
                        <a:rPr lang="en-US" sz="900">
                          <a:effectLst/>
                        </a:rPr>
                        <a:t> </a:t>
                      </a:r>
                    </a:p>
                    <a:p>
                      <a:pPr marL="0" marR="0">
                        <a:lnSpc>
                          <a:spcPct val="107000"/>
                        </a:lnSpc>
                        <a:spcBef>
                          <a:spcPts val="0"/>
                        </a:spcBef>
                        <a:spcAft>
                          <a:spcPts val="0"/>
                        </a:spcAft>
                      </a:pPr>
                      <a:r>
                        <a:rPr lang="en-US" sz="900">
                          <a:effectLst/>
                        </a:rPr>
                        <a:t>August 31</a:t>
                      </a:r>
                      <a:r>
                        <a:rPr lang="en-US" sz="900" baseline="30000">
                          <a:effectLst/>
                        </a:rPr>
                        <a:t>st</a:t>
                      </a:r>
                      <a:endParaRPr lang="en-US" sz="900">
                        <a:effectLst/>
                      </a:endParaRPr>
                    </a:p>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489" marR="56489" marT="0" marB="0"/>
                </a:tc>
                <a:extLst>
                  <a:ext uri="{0D108BD9-81ED-4DB2-BD59-A6C34878D82A}">
                    <a16:rowId xmlns:a16="http://schemas.microsoft.com/office/drawing/2014/main" val="3015714255"/>
                  </a:ext>
                </a:extLst>
              </a:tr>
            </a:tbl>
          </a:graphicData>
        </a:graphic>
      </p:graphicFrame>
    </p:spTree>
    <p:extLst>
      <p:ext uri="{BB962C8B-B14F-4D97-AF65-F5344CB8AC3E}">
        <p14:creationId xmlns:p14="http://schemas.microsoft.com/office/powerpoint/2010/main" val="4163400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838" y="525898"/>
            <a:ext cx="7314312" cy="1558934"/>
          </a:xfrm>
          <a:solidFill>
            <a:schemeClr val="bg1"/>
          </a:solidFill>
        </p:spPr>
        <p:txBody>
          <a:bodyPr>
            <a:normAutofit/>
          </a:bodyPr>
          <a:lstStyle/>
          <a:p>
            <a:pPr algn="ctr"/>
            <a:r>
              <a:rPr lang="en-US" sz="6000" dirty="0">
                <a:solidFill>
                  <a:srgbClr val="FF0000"/>
                </a:solidFill>
                <a:latin typeface="Showcard Gothic" panose="04020904020102020604" pitchFamily="82" charset="0"/>
              </a:rPr>
              <a:t>Payments</a:t>
            </a:r>
          </a:p>
        </p:txBody>
      </p:sp>
      <p:sp>
        <p:nvSpPr>
          <p:cNvPr id="3" name="Content Placeholder 2"/>
          <p:cNvSpPr>
            <a:spLocks noGrp="1"/>
          </p:cNvSpPr>
          <p:nvPr>
            <p:ph idx="1"/>
          </p:nvPr>
        </p:nvSpPr>
        <p:spPr>
          <a:xfrm>
            <a:off x="342900" y="2057400"/>
            <a:ext cx="8458200" cy="4267200"/>
          </a:xfrm>
          <a:solidFill>
            <a:schemeClr val="bg1"/>
          </a:solidFill>
        </p:spPr>
        <p:txBody>
          <a:bodyPr>
            <a:normAutofit fontScale="70000" lnSpcReduction="20000"/>
          </a:bodyPr>
          <a:lstStyle/>
          <a:p>
            <a:r>
              <a:rPr lang="en-US" sz="2800" dirty="0">
                <a:solidFill>
                  <a:srgbClr val="FF0000"/>
                </a:solidFill>
              </a:rPr>
              <a:t>If your athlete makes a team, there will be a mandatory uniform fitting to pass out uniforms and pay the first set of dues. Come prepared to order mandatory items online. </a:t>
            </a:r>
          </a:p>
          <a:p>
            <a:endParaRPr lang="en-US" sz="2800" dirty="0">
              <a:solidFill>
                <a:srgbClr val="FF0000"/>
              </a:solidFill>
            </a:endParaRPr>
          </a:p>
          <a:p>
            <a:pPr lvl="1"/>
            <a:r>
              <a:rPr lang="en-US" sz="2500" dirty="0">
                <a:solidFill>
                  <a:srgbClr val="FF0000"/>
                </a:solidFill>
              </a:rPr>
              <a:t>Varsity Sidelines, JV sidelines and Varsity Basketball fees will be split into 4 payments </a:t>
            </a:r>
          </a:p>
          <a:p>
            <a:pPr lvl="1"/>
            <a:r>
              <a:rPr lang="en-US" sz="2500" dirty="0">
                <a:solidFill>
                  <a:srgbClr val="FF0000"/>
                </a:solidFill>
              </a:rPr>
              <a:t>Varsity and JV Comp  will be split into 5 payments </a:t>
            </a:r>
          </a:p>
          <a:p>
            <a:pPr marL="128016" lvl="1" indent="0">
              <a:buNone/>
            </a:pPr>
            <a:endParaRPr lang="en-US" sz="2500" dirty="0">
              <a:solidFill>
                <a:srgbClr val="FF0000"/>
              </a:solidFill>
            </a:endParaRPr>
          </a:p>
          <a:p>
            <a:pPr lvl="1"/>
            <a:r>
              <a:rPr lang="en-US" sz="2500" dirty="0">
                <a:solidFill>
                  <a:srgbClr val="FF0000"/>
                </a:solidFill>
              </a:rPr>
              <a:t>If you are on more than one team you will pay the two  payment amounts combined. </a:t>
            </a:r>
          </a:p>
          <a:p>
            <a:pPr lvl="1"/>
            <a:r>
              <a:rPr lang="en-US" sz="2500" dirty="0">
                <a:solidFill>
                  <a:srgbClr val="FF0000"/>
                </a:solidFill>
              </a:rPr>
              <a:t>All apparel will be ordered on the day of the fitting and the parents will be responsible for those payments through varsity fitting pass. </a:t>
            </a:r>
          </a:p>
          <a:p>
            <a:r>
              <a:rPr lang="en-US" sz="2800" dirty="0">
                <a:solidFill>
                  <a:srgbClr val="FF0000"/>
                </a:solidFill>
              </a:rPr>
              <a:t>There will be a mandatory parent meeting on April 26</a:t>
            </a:r>
            <a:r>
              <a:rPr lang="en-US" sz="2800" baseline="30000" dirty="0">
                <a:solidFill>
                  <a:srgbClr val="FF0000"/>
                </a:solidFill>
              </a:rPr>
              <a:t>th</a:t>
            </a:r>
            <a:r>
              <a:rPr lang="en-US" sz="2800" dirty="0">
                <a:solidFill>
                  <a:srgbClr val="FF0000"/>
                </a:solidFill>
              </a:rPr>
              <a:t>  at 6:30pm in the auditorium and you can also pay your dues that night.  Uniform fittings will be April 29</a:t>
            </a:r>
            <a:r>
              <a:rPr lang="en-US" sz="2800" baseline="30000" dirty="0">
                <a:solidFill>
                  <a:srgbClr val="FF0000"/>
                </a:solidFill>
              </a:rPr>
              <a:t>th</a:t>
            </a:r>
            <a:r>
              <a:rPr lang="en-US" sz="2800" dirty="0">
                <a:solidFill>
                  <a:srgbClr val="FF0000"/>
                </a:solidFill>
              </a:rPr>
              <a:t> after school starting with all seniors.   You will be responsible for paying for your apparel before it will be shipped.  I will let you all know when the last day would be to submit your order. </a:t>
            </a:r>
          </a:p>
        </p:txBody>
      </p:sp>
    </p:spTree>
    <p:extLst>
      <p:ext uri="{BB962C8B-B14F-4D97-AF65-F5344CB8AC3E}">
        <p14:creationId xmlns:p14="http://schemas.microsoft.com/office/powerpoint/2010/main" val="3777924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108" y="1062612"/>
            <a:ext cx="6859785" cy="765771"/>
          </a:xfrm>
        </p:spPr>
        <p:txBody>
          <a:bodyPr anchor="b">
            <a:normAutofit fontScale="90000"/>
          </a:bodyPr>
          <a:lstStyle/>
          <a:p>
            <a:pPr algn="ctr"/>
            <a:r>
              <a:rPr lang="en-US" dirty="0"/>
              <a:t>North Paulding High School Cheer</a:t>
            </a: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Cheerleading Tryouts</a:t>
            </a:r>
            <a:br>
              <a:rPr lang="en-US" dirty="0"/>
            </a:br>
            <a:r>
              <a:rPr lang="en-US" dirty="0"/>
              <a:t>2020-2021</a:t>
            </a:r>
          </a:p>
        </p:txBody>
      </p:sp>
      <p:sp>
        <p:nvSpPr>
          <p:cNvPr id="3" name="Subtitle 2"/>
          <p:cNvSpPr>
            <a:spLocks noGrp="1"/>
          </p:cNvSpPr>
          <p:nvPr>
            <p:ph type="body" idx="1"/>
          </p:nvPr>
        </p:nvSpPr>
        <p:spPr>
          <a:xfrm>
            <a:off x="1142107" y="2285702"/>
            <a:ext cx="3313277" cy="571649"/>
          </a:xfrm>
        </p:spPr>
        <p:txBody>
          <a:bodyPr anchor="ctr">
            <a:normAutofit/>
          </a:bodyPr>
          <a:lstStyle/>
          <a:p>
            <a:pPr>
              <a:spcAft>
                <a:spcPts val="450"/>
              </a:spcAft>
            </a:pPr>
            <a:r>
              <a:rPr lang="en-US" dirty="0"/>
              <a:t>Subtitle</a:t>
            </a:r>
            <a:endParaRPr lang="en-US"/>
          </a:p>
        </p:txBody>
      </p:sp>
      <p:sp>
        <p:nvSpPr>
          <p:cNvPr id="11" name="Content Placeholder 5">
            <a:extLst>
              <a:ext uri="{FF2B5EF4-FFF2-40B4-BE49-F238E27FC236}">
                <a16:creationId xmlns:a16="http://schemas.microsoft.com/office/drawing/2014/main" id="{9EAC0FA8-FC7F-4811-B0C0-D113392D4BF6}"/>
              </a:ext>
            </a:extLst>
          </p:cNvPr>
          <p:cNvSpPr>
            <a:spLocks noGrp="1"/>
          </p:cNvSpPr>
          <p:nvPr>
            <p:ph sz="quarter" idx="4"/>
          </p:nvPr>
        </p:nvSpPr>
        <p:spPr>
          <a:xfrm>
            <a:off x="4688616" y="2971680"/>
            <a:ext cx="3313277" cy="2515256"/>
          </a:xfrm>
        </p:spPr>
        <p:txBody>
          <a:bodyPr>
            <a:normAutofit fontScale="92500" lnSpcReduction="20000"/>
          </a:bodyPr>
          <a:lstStyle/>
          <a:p>
            <a:r>
              <a:rPr lang="en-US" dirty="0"/>
              <a:t>Cheerleading tryouts will be held on April 14</a:t>
            </a:r>
            <a:r>
              <a:rPr lang="en-US" baseline="30000" dirty="0"/>
              <a:t>th</a:t>
            </a:r>
            <a:r>
              <a:rPr lang="en-US" dirty="0"/>
              <a:t>-16</a:t>
            </a:r>
            <a:r>
              <a:rPr lang="en-US" baseline="30000" dirty="0"/>
              <a:t>th</a:t>
            </a:r>
            <a:r>
              <a:rPr lang="en-US" dirty="0"/>
              <a:t>  in the main gym at NPHS from 4-6 with the final day starting at 4 and ending when the last group is finished.  They may leave once they have completed their tryout. </a:t>
            </a:r>
          </a:p>
          <a:p>
            <a:r>
              <a:rPr lang="en-US" dirty="0"/>
              <a:t>PLEASE MAKE SURE TO READ ALL OF THE INFORMATION IN THE PRESENTATION.  </a:t>
            </a:r>
          </a:p>
        </p:txBody>
      </p:sp>
      <p:pic>
        <p:nvPicPr>
          <p:cNvPr id="5" name="Picture 4">
            <a:extLst>
              <a:ext uri="{FF2B5EF4-FFF2-40B4-BE49-F238E27FC236}">
                <a16:creationId xmlns:a16="http://schemas.microsoft.com/office/drawing/2014/main" id="{68CFD6BE-3ABA-4F7F-938B-A9725CC6E869}"/>
              </a:ext>
            </a:extLst>
          </p:cNvPr>
          <p:cNvPicPr>
            <a:picLocks noChangeAspect="1"/>
          </p:cNvPicPr>
          <p:nvPr/>
        </p:nvPicPr>
        <p:blipFill>
          <a:blip r:embed="rId2"/>
          <a:stretch>
            <a:fillRect/>
          </a:stretch>
        </p:blipFill>
        <p:spPr>
          <a:xfrm>
            <a:off x="856283" y="2024160"/>
            <a:ext cx="3726706" cy="3691436"/>
          </a:xfrm>
          <a:prstGeom prst="rect">
            <a:avLst/>
          </a:prstGeom>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1"/>
            <a:ext cx="7886700" cy="533400"/>
          </a:xfrm>
          <a:solidFill>
            <a:schemeClr val="bg1"/>
          </a:solidFill>
        </p:spPr>
        <p:txBody>
          <a:bodyPr>
            <a:normAutofit fontScale="90000"/>
          </a:bodyPr>
          <a:lstStyle/>
          <a:p>
            <a:pPr algn="ctr"/>
            <a:r>
              <a:rPr lang="en-US" sz="4000" dirty="0">
                <a:solidFill>
                  <a:srgbClr val="FF0000"/>
                </a:solidFill>
                <a:latin typeface="Showcard Gothic" panose="04020904020102020604" pitchFamily="82" charset="0"/>
              </a:rPr>
              <a:t>JUNE Practice Schedule</a:t>
            </a:r>
          </a:p>
        </p:txBody>
      </p:sp>
      <p:graphicFrame>
        <p:nvGraphicFramePr>
          <p:cNvPr id="6" name="Table 6">
            <a:extLst>
              <a:ext uri="{FF2B5EF4-FFF2-40B4-BE49-F238E27FC236}">
                <a16:creationId xmlns:a16="http://schemas.microsoft.com/office/drawing/2014/main" id="{14F7A7C7-6672-4B22-9FBF-73C7DE7F84A0}"/>
              </a:ext>
            </a:extLst>
          </p:cNvPr>
          <p:cNvGraphicFramePr>
            <a:graphicFrameLocks noGrp="1"/>
          </p:cNvGraphicFramePr>
          <p:nvPr>
            <p:ph idx="1"/>
            <p:extLst>
              <p:ext uri="{D42A27DB-BD31-4B8C-83A1-F6EECF244321}">
                <p14:modId xmlns:p14="http://schemas.microsoft.com/office/powerpoint/2010/main" val="4071515449"/>
              </p:ext>
            </p:extLst>
          </p:nvPr>
        </p:nvGraphicFramePr>
        <p:xfrm>
          <a:off x="152401" y="609601"/>
          <a:ext cx="8839201" cy="4836160"/>
        </p:xfrm>
        <a:graphic>
          <a:graphicData uri="http://schemas.openxmlformats.org/drawingml/2006/table">
            <a:tbl>
              <a:tblPr firstRow="1" bandRow="1">
                <a:tableStyleId>{5C22544A-7EE6-4342-B048-85BDC9FD1C3A}</a:tableStyleId>
              </a:tblPr>
              <a:tblGrid>
                <a:gridCol w="1262743">
                  <a:extLst>
                    <a:ext uri="{9D8B030D-6E8A-4147-A177-3AD203B41FA5}">
                      <a16:colId xmlns:a16="http://schemas.microsoft.com/office/drawing/2014/main" val="2052885067"/>
                    </a:ext>
                  </a:extLst>
                </a:gridCol>
                <a:gridCol w="1262743">
                  <a:extLst>
                    <a:ext uri="{9D8B030D-6E8A-4147-A177-3AD203B41FA5}">
                      <a16:colId xmlns:a16="http://schemas.microsoft.com/office/drawing/2014/main" val="1884187343"/>
                    </a:ext>
                  </a:extLst>
                </a:gridCol>
                <a:gridCol w="1262743">
                  <a:extLst>
                    <a:ext uri="{9D8B030D-6E8A-4147-A177-3AD203B41FA5}">
                      <a16:colId xmlns:a16="http://schemas.microsoft.com/office/drawing/2014/main" val="2107036364"/>
                    </a:ext>
                  </a:extLst>
                </a:gridCol>
                <a:gridCol w="1262743">
                  <a:extLst>
                    <a:ext uri="{9D8B030D-6E8A-4147-A177-3AD203B41FA5}">
                      <a16:colId xmlns:a16="http://schemas.microsoft.com/office/drawing/2014/main" val="2740707241"/>
                    </a:ext>
                  </a:extLst>
                </a:gridCol>
                <a:gridCol w="1262743">
                  <a:extLst>
                    <a:ext uri="{9D8B030D-6E8A-4147-A177-3AD203B41FA5}">
                      <a16:colId xmlns:a16="http://schemas.microsoft.com/office/drawing/2014/main" val="2454563984"/>
                    </a:ext>
                  </a:extLst>
                </a:gridCol>
                <a:gridCol w="1262743">
                  <a:extLst>
                    <a:ext uri="{9D8B030D-6E8A-4147-A177-3AD203B41FA5}">
                      <a16:colId xmlns:a16="http://schemas.microsoft.com/office/drawing/2014/main" val="3044479257"/>
                    </a:ext>
                  </a:extLst>
                </a:gridCol>
                <a:gridCol w="1262743">
                  <a:extLst>
                    <a:ext uri="{9D8B030D-6E8A-4147-A177-3AD203B41FA5}">
                      <a16:colId xmlns:a16="http://schemas.microsoft.com/office/drawing/2014/main" val="2076783160"/>
                    </a:ext>
                  </a:extLst>
                </a:gridCol>
              </a:tblGrid>
              <a:tr h="319193">
                <a:tc>
                  <a:txBody>
                    <a:bodyPr/>
                    <a:lstStyle/>
                    <a:p>
                      <a:r>
                        <a:rPr lang="en-US" dirty="0"/>
                        <a:t>MON</a:t>
                      </a:r>
                    </a:p>
                  </a:txBody>
                  <a:tcPr/>
                </a:tc>
                <a:tc>
                  <a:txBody>
                    <a:bodyPr/>
                    <a:lstStyle/>
                    <a:p>
                      <a:r>
                        <a:rPr lang="en-US" dirty="0"/>
                        <a:t>TUES</a:t>
                      </a:r>
                    </a:p>
                  </a:txBody>
                  <a:tcPr/>
                </a:tc>
                <a:tc>
                  <a:txBody>
                    <a:bodyPr/>
                    <a:lstStyle/>
                    <a:p>
                      <a:r>
                        <a:rPr lang="en-US" dirty="0"/>
                        <a:t>WED</a:t>
                      </a:r>
                    </a:p>
                  </a:txBody>
                  <a:tcPr/>
                </a:tc>
                <a:tc>
                  <a:txBody>
                    <a:bodyPr/>
                    <a:lstStyle/>
                    <a:p>
                      <a:r>
                        <a:rPr lang="en-US" dirty="0"/>
                        <a:t>THURS</a:t>
                      </a:r>
                    </a:p>
                  </a:txBody>
                  <a:tcPr/>
                </a:tc>
                <a:tc>
                  <a:txBody>
                    <a:bodyPr/>
                    <a:lstStyle/>
                    <a:p>
                      <a:r>
                        <a:rPr lang="en-US" dirty="0"/>
                        <a:t>FRI</a:t>
                      </a:r>
                    </a:p>
                  </a:txBody>
                  <a:tcPr/>
                </a:tc>
                <a:tc>
                  <a:txBody>
                    <a:bodyPr/>
                    <a:lstStyle/>
                    <a:p>
                      <a:r>
                        <a:rPr lang="en-US" dirty="0"/>
                        <a:t>SAT</a:t>
                      </a:r>
                    </a:p>
                  </a:txBody>
                  <a:tcPr/>
                </a:tc>
                <a:tc>
                  <a:txBody>
                    <a:bodyPr/>
                    <a:lstStyle/>
                    <a:p>
                      <a:r>
                        <a:rPr lang="en-US" dirty="0"/>
                        <a:t>SUN</a:t>
                      </a:r>
                    </a:p>
                  </a:txBody>
                  <a:tcPr/>
                </a:tc>
                <a:extLst>
                  <a:ext uri="{0D108BD9-81ED-4DB2-BD59-A6C34878D82A}">
                    <a16:rowId xmlns:a16="http://schemas.microsoft.com/office/drawing/2014/main" val="2284740469"/>
                  </a:ext>
                </a:extLst>
              </a:tr>
              <a:tr h="982133">
                <a:tc>
                  <a:txBody>
                    <a:bodyPr/>
                    <a:lstStyle/>
                    <a:p>
                      <a:r>
                        <a:rPr lang="en-US" sz="900" b="1" dirty="0"/>
                        <a:t>JUNE</a:t>
                      </a:r>
                    </a:p>
                  </a:txBody>
                  <a:tcPr/>
                </a:tc>
                <a:tc>
                  <a:txBody>
                    <a:bodyPr/>
                    <a:lstStyle/>
                    <a:p>
                      <a:r>
                        <a:rPr lang="en-US" sz="900" b="1" dirty="0"/>
                        <a:t>1</a:t>
                      </a:r>
                    </a:p>
                    <a:p>
                      <a:r>
                        <a:rPr lang="en-US" sz="900" b="1" dirty="0"/>
                        <a:t>GHSA DEAD WEEK</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2</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GHSA DEAD WEEK</a:t>
                      </a:r>
                    </a:p>
                    <a:p>
                      <a:endParaRPr lang="en-US" sz="900" b="1" dirty="0"/>
                    </a:p>
                  </a:txBody>
                  <a:tcPr/>
                </a:tc>
                <a:tc>
                  <a:txBody>
                    <a:bodyPr/>
                    <a:lstStyle/>
                    <a:p>
                      <a:r>
                        <a:rPr lang="en-US" sz="900" b="1" dirty="0"/>
                        <a:t>3</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GHSA DEAD WEEK</a:t>
                      </a:r>
                    </a:p>
                    <a:p>
                      <a:endParaRPr lang="en-US" sz="900" b="1" dirty="0"/>
                    </a:p>
                  </a:txBody>
                  <a:tcPr/>
                </a:tc>
                <a:tc>
                  <a:txBody>
                    <a:bodyPr/>
                    <a:lstStyle/>
                    <a:p>
                      <a:r>
                        <a:rPr lang="en-US" sz="900" b="1" dirty="0"/>
                        <a:t>4</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GHSA DEAD WEEK</a:t>
                      </a:r>
                    </a:p>
                    <a:p>
                      <a:endParaRPr lang="en-US" sz="900" b="1" dirty="0"/>
                    </a:p>
                  </a:txBody>
                  <a:tcPr/>
                </a:tc>
                <a:tc>
                  <a:txBody>
                    <a:bodyPr/>
                    <a:lstStyle/>
                    <a:p>
                      <a:r>
                        <a:rPr lang="en-US" sz="900" b="1" dirty="0"/>
                        <a:t>5</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GHSA DEAD WEEK</a:t>
                      </a:r>
                    </a:p>
                    <a:p>
                      <a:endParaRPr lang="en-US" sz="900" b="1" dirty="0"/>
                    </a:p>
                  </a:txBody>
                  <a:tcPr/>
                </a:tc>
                <a:tc>
                  <a:txBody>
                    <a:bodyPr/>
                    <a:lstStyle/>
                    <a:p>
                      <a:r>
                        <a:rPr lang="en-US" sz="900" b="1" dirty="0"/>
                        <a:t>6</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GHSA DEAD WEEK</a:t>
                      </a:r>
                    </a:p>
                    <a:p>
                      <a:endParaRPr lang="en-US" sz="900" b="1" dirty="0"/>
                    </a:p>
                  </a:txBody>
                  <a:tcPr/>
                </a:tc>
                <a:extLst>
                  <a:ext uri="{0D108BD9-81ED-4DB2-BD59-A6C34878D82A}">
                    <a16:rowId xmlns:a16="http://schemas.microsoft.com/office/drawing/2014/main" val="1339750400"/>
                  </a:ext>
                </a:extLst>
              </a:tr>
              <a:tr h="933027">
                <a:tc>
                  <a:txBody>
                    <a:bodyPr/>
                    <a:lstStyle/>
                    <a:p>
                      <a:r>
                        <a:rPr lang="en-US" sz="900" b="1" dirty="0"/>
                        <a:t>7</a:t>
                      </a:r>
                    </a:p>
                    <a:p>
                      <a:r>
                        <a:rPr lang="en-US" sz="900" b="1" dirty="0"/>
                        <a:t>VARSTY AND JV COMP</a:t>
                      </a:r>
                    </a:p>
                    <a:p>
                      <a:r>
                        <a:rPr lang="en-US" sz="900" b="1" dirty="0"/>
                        <a:t>9-11 AT STINGRAYS NORTH GYM</a:t>
                      </a:r>
                    </a:p>
                  </a:txBody>
                  <a:tcPr/>
                </a:tc>
                <a:tc>
                  <a:txBody>
                    <a:bodyPr/>
                    <a:lstStyle/>
                    <a:p>
                      <a:r>
                        <a:rPr lang="en-US" sz="900" b="1" dirty="0"/>
                        <a:t>8</a:t>
                      </a:r>
                    </a:p>
                    <a:p>
                      <a:r>
                        <a:rPr lang="en-US" sz="900" b="1" dirty="0"/>
                        <a:t>VARSTY AND JV COMP</a:t>
                      </a:r>
                    </a:p>
                    <a:p>
                      <a:r>
                        <a:rPr lang="en-US" sz="900" b="1" dirty="0"/>
                        <a:t>9-11 AT STINGRAYS NORTH GYM</a:t>
                      </a:r>
                    </a:p>
                    <a:p>
                      <a:endParaRPr lang="en-US" sz="900" b="1" dirty="0"/>
                    </a:p>
                  </a:txBody>
                  <a:tcPr/>
                </a:tc>
                <a:tc>
                  <a:txBody>
                    <a:bodyPr/>
                    <a:lstStyle/>
                    <a:p>
                      <a:r>
                        <a:rPr lang="en-US" sz="900" b="1" dirty="0"/>
                        <a:t>9</a:t>
                      </a:r>
                    </a:p>
                  </a:txBody>
                  <a:tcPr/>
                </a:tc>
                <a:tc>
                  <a:txBody>
                    <a:bodyPr/>
                    <a:lstStyle/>
                    <a:p>
                      <a:r>
                        <a:rPr lang="en-US" sz="900" b="1" dirty="0"/>
                        <a:t>10</a:t>
                      </a:r>
                    </a:p>
                  </a:txBody>
                  <a:tcPr/>
                </a:tc>
                <a:tc>
                  <a:txBody>
                    <a:bodyPr/>
                    <a:lstStyle/>
                    <a:p>
                      <a:r>
                        <a:rPr lang="en-US" sz="900" b="1" dirty="0"/>
                        <a:t>11</a:t>
                      </a:r>
                    </a:p>
                  </a:txBody>
                  <a:tcPr/>
                </a:tc>
                <a:tc>
                  <a:txBody>
                    <a:bodyPr/>
                    <a:lstStyle/>
                    <a:p>
                      <a:r>
                        <a:rPr lang="en-US" sz="900" b="1" dirty="0"/>
                        <a:t>12</a:t>
                      </a:r>
                    </a:p>
                  </a:txBody>
                  <a:tcPr/>
                </a:tc>
                <a:tc>
                  <a:txBody>
                    <a:bodyPr/>
                    <a:lstStyle/>
                    <a:p>
                      <a:r>
                        <a:rPr lang="en-US" sz="900" b="1" dirty="0"/>
                        <a:t>13</a:t>
                      </a:r>
                    </a:p>
                  </a:txBody>
                  <a:tcPr/>
                </a:tc>
                <a:extLst>
                  <a:ext uri="{0D108BD9-81ED-4DB2-BD59-A6C34878D82A}">
                    <a16:rowId xmlns:a16="http://schemas.microsoft.com/office/drawing/2014/main" val="3722939755"/>
                  </a:ext>
                </a:extLst>
              </a:tr>
              <a:tr h="933027">
                <a:tc>
                  <a:txBody>
                    <a:bodyPr/>
                    <a:lstStyle/>
                    <a:p>
                      <a:r>
                        <a:rPr lang="en-US" sz="900" b="1" dirty="0"/>
                        <a:t>14</a:t>
                      </a:r>
                    </a:p>
                    <a:p>
                      <a:r>
                        <a:rPr lang="en-US" sz="900" b="1" dirty="0"/>
                        <a:t>VARSTY AND JV COMP</a:t>
                      </a:r>
                    </a:p>
                    <a:p>
                      <a:r>
                        <a:rPr lang="en-US" sz="900" b="1" dirty="0"/>
                        <a:t>9-11 AT STINGRAYS NORTH GYM</a:t>
                      </a:r>
                    </a:p>
                  </a:txBody>
                  <a:tcPr/>
                </a:tc>
                <a:tc>
                  <a:txBody>
                    <a:bodyPr/>
                    <a:lstStyle/>
                    <a:p>
                      <a:r>
                        <a:rPr lang="en-US" sz="900" b="1" dirty="0"/>
                        <a:t>15</a:t>
                      </a:r>
                    </a:p>
                    <a:p>
                      <a:r>
                        <a:rPr lang="en-US" sz="900" b="1" dirty="0"/>
                        <a:t>VARSTY AND JV COMP</a:t>
                      </a:r>
                    </a:p>
                    <a:p>
                      <a:r>
                        <a:rPr lang="en-US" sz="900" b="1" dirty="0"/>
                        <a:t>9-11 AT STINGRAYS NORTH GYM</a:t>
                      </a:r>
                    </a:p>
                    <a:p>
                      <a:endParaRPr lang="en-US" sz="900" b="1" dirty="0"/>
                    </a:p>
                  </a:txBody>
                  <a:tcPr/>
                </a:tc>
                <a:tc>
                  <a:txBody>
                    <a:bodyPr/>
                    <a:lstStyle/>
                    <a:p>
                      <a:r>
                        <a:rPr lang="en-US" sz="900" b="1" dirty="0"/>
                        <a:t>16</a:t>
                      </a:r>
                    </a:p>
                  </a:txBody>
                  <a:tcPr/>
                </a:tc>
                <a:tc>
                  <a:txBody>
                    <a:bodyPr/>
                    <a:lstStyle/>
                    <a:p>
                      <a:r>
                        <a:rPr lang="en-US" sz="900" b="1" dirty="0"/>
                        <a:t>17</a:t>
                      </a:r>
                    </a:p>
                    <a:p>
                      <a:r>
                        <a:rPr lang="en-US" sz="900" b="1" dirty="0"/>
                        <a:t>UCA CAMP FOR </a:t>
                      </a:r>
                    </a:p>
                  </a:txBody>
                  <a:tcPr/>
                </a:tc>
                <a:tc>
                  <a:txBody>
                    <a:bodyPr/>
                    <a:lstStyle/>
                    <a:p>
                      <a:r>
                        <a:rPr lang="en-US" sz="900" b="1" dirty="0"/>
                        <a:t>18</a:t>
                      </a:r>
                    </a:p>
                    <a:p>
                      <a:r>
                        <a:rPr lang="en-US" sz="900" b="1" dirty="0"/>
                        <a:t>UCA CAMP</a:t>
                      </a:r>
                    </a:p>
                  </a:txBody>
                  <a:tcPr/>
                </a:tc>
                <a:tc>
                  <a:txBody>
                    <a:bodyPr/>
                    <a:lstStyle/>
                    <a:p>
                      <a:r>
                        <a:rPr lang="en-US" sz="900" b="1" dirty="0"/>
                        <a:t>19</a:t>
                      </a:r>
                    </a:p>
                    <a:p>
                      <a:r>
                        <a:rPr lang="en-US" sz="900" b="1" dirty="0"/>
                        <a:t>UCA CAMP</a:t>
                      </a:r>
                    </a:p>
                  </a:txBody>
                  <a:tcPr/>
                </a:tc>
                <a:tc>
                  <a:txBody>
                    <a:bodyPr/>
                    <a:lstStyle/>
                    <a:p>
                      <a:r>
                        <a:rPr lang="en-US" sz="900" b="1" dirty="0"/>
                        <a:t>20</a:t>
                      </a:r>
                    </a:p>
                    <a:p>
                      <a:r>
                        <a:rPr lang="en-US" sz="900" b="1" dirty="0"/>
                        <a:t>UCA CAMP</a:t>
                      </a:r>
                    </a:p>
                  </a:txBody>
                  <a:tcPr/>
                </a:tc>
                <a:extLst>
                  <a:ext uri="{0D108BD9-81ED-4DB2-BD59-A6C34878D82A}">
                    <a16:rowId xmlns:a16="http://schemas.microsoft.com/office/drawing/2014/main" val="43483147"/>
                  </a:ext>
                </a:extLst>
              </a:tr>
              <a:tr h="982133">
                <a:tc>
                  <a:txBody>
                    <a:bodyPr/>
                    <a:lstStyle/>
                    <a:p>
                      <a:r>
                        <a:rPr lang="en-US" sz="900" b="1" dirty="0"/>
                        <a:t>21</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VARSTY AND JV COMP</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9-11 AT STINGRAYS NORTH GYM</a:t>
                      </a:r>
                    </a:p>
                    <a:p>
                      <a:endParaRPr lang="en-US" sz="900" b="1" dirty="0"/>
                    </a:p>
                  </a:txBody>
                  <a:tcPr/>
                </a:tc>
                <a:tc>
                  <a:txBody>
                    <a:bodyPr/>
                    <a:lstStyle/>
                    <a:p>
                      <a:r>
                        <a:rPr lang="en-US" sz="900" b="1" dirty="0"/>
                        <a:t>22</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VARSTY AND JV COMP</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9-11 AT STINGRAYS NORTH GYM</a:t>
                      </a:r>
                    </a:p>
                    <a:p>
                      <a:endParaRPr lang="en-US" sz="900" b="1" dirty="0"/>
                    </a:p>
                  </a:txBody>
                  <a:tcPr/>
                </a:tc>
                <a:tc>
                  <a:txBody>
                    <a:bodyPr/>
                    <a:lstStyle/>
                    <a:p>
                      <a:r>
                        <a:rPr lang="en-US" sz="900" b="1" dirty="0"/>
                        <a:t>23</a:t>
                      </a:r>
                    </a:p>
                    <a:p>
                      <a:r>
                        <a:rPr lang="en-US" sz="900" b="1" dirty="0"/>
                        <a:t>K-5 KIDDIE CAMP 1-4</a:t>
                      </a:r>
                    </a:p>
                  </a:txBody>
                  <a:tcPr/>
                </a:tc>
                <a:tc>
                  <a:txBody>
                    <a:bodyPr/>
                    <a:lstStyle/>
                    <a:p>
                      <a:r>
                        <a:rPr lang="en-US" sz="900" b="1" dirty="0"/>
                        <a:t>24</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K-5 KIDDIE CAMP 1-4</a:t>
                      </a:r>
                    </a:p>
                    <a:p>
                      <a:endParaRPr lang="en-US" sz="900" b="1" dirty="0"/>
                    </a:p>
                  </a:txBody>
                  <a:tcPr/>
                </a:tc>
                <a:tc>
                  <a:txBody>
                    <a:bodyPr/>
                    <a:lstStyle/>
                    <a:p>
                      <a:r>
                        <a:rPr lang="en-US" sz="900" b="1" dirty="0"/>
                        <a:t>25</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K-5 KIDDIE CAMP 1-4</a:t>
                      </a:r>
                    </a:p>
                    <a:p>
                      <a:endParaRPr lang="en-US" sz="900" b="1" dirty="0"/>
                    </a:p>
                  </a:txBody>
                  <a:tcPr/>
                </a:tc>
                <a:tc>
                  <a:txBody>
                    <a:bodyPr/>
                    <a:lstStyle/>
                    <a:p>
                      <a:r>
                        <a:rPr lang="en-US" sz="900" b="1" dirty="0"/>
                        <a:t>26</a:t>
                      </a:r>
                    </a:p>
                  </a:txBody>
                  <a:tcPr/>
                </a:tc>
                <a:tc>
                  <a:txBody>
                    <a:bodyPr/>
                    <a:lstStyle/>
                    <a:p>
                      <a:r>
                        <a:rPr lang="en-US" sz="900" b="1" dirty="0"/>
                        <a:t>27</a:t>
                      </a:r>
                    </a:p>
                  </a:txBody>
                  <a:tcPr/>
                </a:tc>
                <a:extLst>
                  <a:ext uri="{0D108BD9-81ED-4DB2-BD59-A6C34878D82A}">
                    <a16:rowId xmlns:a16="http://schemas.microsoft.com/office/drawing/2014/main" val="802205599"/>
                  </a:ext>
                </a:extLst>
              </a:tr>
              <a:tr h="182032">
                <a:tc>
                  <a:txBody>
                    <a:bodyPr/>
                    <a:lstStyle/>
                    <a:p>
                      <a:r>
                        <a:rPr lang="en-US" sz="900" b="1"/>
                        <a:t>28</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black"/>
                          </a:solidFill>
                          <a:effectLst/>
                          <a:uLnTx/>
                          <a:uFillTx/>
                          <a:latin typeface="+mn-lt"/>
                          <a:ea typeface="+mn-ea"/>
                          <a:cs typeface="+mn-cs"/>
                        </a:rPr>
                        <a:t>GHSA DEAD WEEK</a:t>
                      </a:r>
                      <a:endParaRPr lang="en-US" sz="900" b="1" dirty="0"/>
                    </a:p>
                  </a:txBody>
                  <a:tcPr/>
                </a:tc>
                <a:tc>
                  <a:txBody>
                    <a:bodyPr/>
                    <a:lstStyle/>
                    <a:p>
                      <a:r>
                        <a:rPr lang="en-US" sz="900" b="1"/>
                        <a:t>29</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black"/>
                          </a:solidFill>
                          <a:effectLst/>
                          <a:uLnTx/>
                          <a:uFillTx/>
                          <a:latin typeface="+mn-lt"/>
                          <a:ea typeface="+mn-ea"/>
                          <a:cs typeface="+mn-cs"/>
                        </a:rPr>
                        <a:t>GHSA DEAD WEEK</a:t>
                      </a:r>
                    </a:p>
                    <a:p>
                      <a:endParaRPr lang="en-US" sz="900" b="1" dirty="0"/>
                    </a:p>
                  </a:txBody>
                  <a:tcPr/>
                </a:tc>
                <a:tc>
                  <a:txBody>
                    <a:bodyPr/>
                    <a:lstStyle/>
                    <a:p>
                      <a:r>
                        <a:rPr lang="en-US" sz="900" b="1"/>
                        <a:t>30</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prstClr val="black"/>
                          </a:solidFill>
                          <a:effectLst/>
                          <a:uLnTx/>
                          <a:uFillTx/>
                          <a:latin typeface="+mn-lt"/>
                          <a:ea typeface="+mn-ea"/>
                          <a:cs typeface="+mn-cs"/>
                        </a:rPr>
                        <a:t>GHSA DEAD WEEK</a:t>
                      </a:r>
                    </a:p>
                    <a:p>
                      <a:endParaRPr lang="en-US" sz="900" b="1"/>
                    </a:p>
                    <a:p>
                      <a:endParaRPr lang="en-US" sz="900" b="1" dirty="0"/>
                    </a:p>
                  </a:txBody>
                  <a:tcPr/>
                </a:tc>
                <a:tc>
                  <a:txBody>
                    <a:bodyPr/>
                    <a:lstStyle/>
                    <a:p>
                      <a:pPr marL="342900" indent="-342900">
                        <a:buAutoNum type="arabicPlain"/>
                      </a:pPr>
                      <a:endParaRPr lang="en-US" sz="900" b="1" dirty="0"/>
                    </a:p>
                  </a:txBody>
                  <a:tcPr/>
                </a:tc>
                <a:tc>
                  <a:txBody>
                    <a:bodyPr/>
                    <a:lstStyle/>
                    <a:p>
                      <a:endParaRPr lang="en-US" sz="900" b="1" dirty="0"/>
                    </a:p>
                  </a:txBody>
                  <a:tcPr/>
                </a:tc>
                <a:tc>
                  <a:txBody>
                    <a:bodyPr/>
                    <a:lstStyle/>
                    <a:p>
                      <a:endParaRPr lang="en-US" sz="900" b="1" dirty="0"/>
                    </a:p>
                  </a:txBody>
                  <a:tcPr/>
                </a:tc>
                <a:tc>
                  <a:txBody>
                    <a:bodyPr/>
                    <a:lstStyle/>
                    <a:p>
                      <a:endParaRPr lang="en-US" sz="900" b="1" dirty="0"/>
                    </a:p>
                  </a:txBody>
                  <a:tcPr/>
                </a:tc>
                <a:extLst>
                  <a:ext uri="{0D108BD9-81ED-4DB2-BD59-A6C34878D82A}">
                    <a16:rowId xmlns:a16="http://schemas.microsoft.com/office/drawing/2014/main" val="3030949279"/>
                  </a:ext>
                </a:extLst>
              </a:tr>
            </a:tbl>
          </a:graphicData>
        </a:graphic>
      </p:graphicFrame>
    </p:spTree>
    <p:extLst>
      <p:ext uri="{BB962C8B-B14F-4D97-AF65-F5344CB8AC3E}">
        <p14:creationId xmlns:p14="http://schemas.microsoft.com/office/powerpoint/2010/main" val="1494924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01"/>
            <a:ext cx="7886700" cy="533400"/>
          </a:xfrm>
          <a:solidFill>
            <a:schemeClr val="bg1"/>
          </a:solidFill>
        </p:spPr>
        <p:txBody>
          <a:bodyPr>
            <a:normAutofit fontScale="90000"/>
          </a:bodyPr>
          <a:lstStyle/>
          <a:p>
            <a:pPr algn="ctr"/>
            <a:r>
              <a:rPr lang="en-US" sz="4000" dirty="0">
                <a:solidFill>
                  <a:srgbClr val="FF0000"/>
                </a:solidFill>
                <a:latin typeface="Showcard Gothic" panose="04020904020102020604" pitchFamily="82" charset="0"/>
              </a:rPr>
              <a:t>JULY Practice Schedule</a:t>
            </a:r>
          </a:p>
        </p:txBody>
      </p:sp>
      <p:graphicFrame>
        <p:nvGraphicFramePr>
          <p:cNvPr id="6" name="Table 6">
            <a:extLst>
              <a:ext uri="{FF2B5EF4-FFF2-40B4-BE49-F238E27FC236}">
                <a16:creationId xmlns:a16="http://schemas.microsoft.com/office/drawing/2014/main" id="{14F7A7C7-6672-4B22-9FBF-73C7DE7F84A0}"/>
              </a:ext>
            </a:extLst>
          </p:cNvPr>
          <p:cNvGraphicFramePr>
            <a:graphicFrameLocks noGrp="1"/>
          </p:cNvGraphicFramePr>
          <p:nvPr>
            <p:ph idx="1"/>
            <p:extLst>
              <p:ext uri="{D42A27DB-BD31-4B8C-83A1-F6EECF244321}">
                <p14:modId xmlns:p14="http://schemas.microsoft.com/office/powerpoint/2010/main" val="3260268881"/>
              </p:ext>
            </p:extLst>
          </p:nvPr>
        </p:nvGraphicFramePr>
        <p:xfrm>
          <a:off x="152401" y="609600"/>
          <a:ext cx="8839201" cy="5799388"/>
        </p:xfrm>
        <a:graphic>
          <a:graphicData uri="http://schemas.openxmlformats.org/drawingml/2006/table">
            <a:tbl>
              <a:tblPr firstRow="1" bandRow="1">
                <a:tableStyleId>{5C22544A-7EE6-4342-B048-85BDC9FD1C3A}</a:tableStyleId>
              </a:tblPr>
              <a:tblGrid>
                <a:gridCol w="1262743">
                  <a:extLst>
                    <a:ext uri="{9D8B030D-6E8A-4147-A177-3AD203B41FA5}">
                      <a16:colId xmlns:a16="http://schemas.microsoft.com/office/drawing/2014/main" val="2052885067"/>
                    </a:ext>
                  </a:extLst>
                </a:gridCol>
                <a:gridCol w="1262743">
                  <a:extLst>
                    <a:ext uri="{9D8B030D-6E8A-4147-A177-3AD203B41FA5}">
                      <a16:colId xmlns:a16="http://schemas.microsoft.com/office/drawing/2014/main" val="1884187343"/>
                    </a:ext>
                  </a:extLst>
                </a:gridCol>
                <a:gridCol w="1262743">
                  <a:extLst>
                    <a:ext uri="{9D8B030D-6E8A-4147-A177-3AD203B41FA5}">
                      <a16:colId xmlns:a16="http://schemas.microsoft.com/office/drawing/2014/main" val="2107036364"/>
                    </a:ext>
                  </a:extLst>
                </a:gridCol>
                <a:gridCol w="1262743">
                  <a:extLst>
                    <a:ext uri="{9D8B030D-6E8A-4147-A177-3AD203B41FA5}">
                      <a16:colId xmlns:a16="http://schemas.microsoft.com/office/drawing/2014/main" val="2740707241"/>
                    </a:ext>
                  </a:extLst>
                </a:gridCol>
                <a:gridCol w="1262743">
                  <a:extLst>
                    <a:ext uri="{9D8B030D-6E8A-4147-A177-3AD203B41FA5}">
                      <a16:colId xmlns:a16="http://schemas.microsoft.com/office/drawing/2014/main" val="2454563984"/>
                    </a:ext>
                  </a:extLst>
                </a:gridCol>
                <a:gridCol w="1262743">
                  <a:extLst>
                    <a:ext uri="{9D8B030D-6E8A-4147-A177-3AD203B41FA5}">
                      <a16:colId xmlns:a16="http://schemas.microsoft.com/office/drawing/2014/main" val="3044479257"/>
                    </a:ext>
                  </a:extLst>
                </a:gridCol>
                <a:gridCol w="1262743">
                  <a:extLst>
                    <a:ext uri="{9D8B030D-6E8A-4147-A177-3AD203B41FA5}">
                      <a16:colId xmlns:a16="http://schemas.microsoft.com/office/drawing/2014/main" val="2076783160"/>
                    </a:ext>
                  </a:extLst>
                </a:gridCol>
              </a:tblGrid>
              <a:tr h="728790">
                <a:tc>
                  <a:txBody>
                    <a:bodyPr/>
                    <a:lstStyle/>
                    <a:p>
                      <a:r>
                        <a:rPr lang="en-US" dirty="0"/>
                        <a:t>MON</a:t>
                      </a:r>
                    </a:p>
                  </a:txBody>
                  <a:tcPr/>
                </a:tc>
                <a:tc>
                  <a:txBody>
                    <a:bodyPr/>
                    <a:lstStyle/>
                    <a:p>
                      <a:r>
                        <a:rPr lang="en-US" dirty="0"/>
                        <a:t>TUES</a:t>
                      </a:r>
                    </a:p>
                  </a:txBody>
                  <a:tcPr/>
                </a:tc>
                <a:tc>
                  <a:txBody>
                    <a:bodyPr/>
                    <a:lstStyle/>
                    <a:p>
                      <a:r>
                        <a:rPr lang="en-US" dirty="0"/>
                        <a:t>WED</a:t>
                      </a:r>
                    </a:p>
                  </a:txBody>
                  <a:tcPr/>
                </a:tc>
                <a:tc>
                  <a:txBody>
                    <a:bodyPr/>
                    <a:lstStyle/>
                    <a:p>
                      <a:r>
                        <a:rPr lang="en-US" dirty="0"/>
                        <a:t>THURS</a:t>
                      </a:r>
                    </a:p>
                  </a:txBody>
                  <a:tcPr/>
                </a:tc>
                <a:tc>
                  <a:txBody>
                    <a:bodyPr/>
                    <a:lstStyle/>
                    <a:p>
                      <a:r>
                        <a:rPr lang="en-US" dirty="0"/>
                        <a:t>FRI</a:t>
                      </a:r>
                    </a:p>
                  </a:txBody>
                  <a:tcPr/>
                </a:tc>
                <a:tc>
                  <a:txBody>
                    <a:bodyPr/>
                    <a:lstStyle/>
                    <a:p>
                      <a:r>
                        <a:rPr lang="en-US" dirty="0"/>
                        <a:t>SAT</a:t>
                      </a:r>
                    </a:p>
                  </a:txBody>
                  <a:tcPr/>
                </a:tc>
                <a:tc>
                  <a:txBody>
                    <a:bodyPr/>
                    <a:lstStyle/>
                    <a:p>
                      <a:r>
                        <a:rPr lang="en-US" dirty="0"/>
                        <a:t>SUN</a:t>
                      </a:r>
                    </a:p>
                  </a:txBody>
                  <a:tcPr/>
                </a:tc>
                <a:extLst>
                  <a:ext uri="{0D108BD9-81ED-4DB2-BD59-A6C34878D82A}">
                    <a16:rowId xmlns:a16="http://schemas.microsoft.com/office/drawing/2014/main" val="2284740469"/>
                  </a:ext>
                </a:extLst>
              </a:tr>
              <a:tr h="1461448">
                <a:tc>
                  <a:txBody>
                    <a:bodyPr/>
                    <a:lstStyle/>
                    <a:p>
                      <a:r>
                        <a:rPr lang="en-US" sz="900" b="1" dirty="0"/>
                        <a:t>28</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GHSA DEAD WEEK</a:t>
                      </a:r>
                      <a:endParaRPr lang="en-US" sz="900" b="1" dirty="0"/>
                    </a:p>
                  </a:txBody>
                  <a:tcPr/>
                </a:tc>
                <a:tc>
                  <a:txBody>
                    <a:bodyPr/>
                    <a:lstStyle/>
                    <a:p>
                      <a:r>
                        <a:rPr lang="en-US" sz="900" b="1" dirty="0"/>
                        <a:t>29</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GHSA DEAD WEEK</a:t>
                      </a:r>
                    </a:p>
                    <a:p>
                      <a:endParaRPr lang="en-US" sz="900" b="1" dirty="0"/>
                    </a:p>
                  </a:txBody>
                  <a:tcPr/>
                </a:tc>
                <a:tc>
                  <a:txBody>
                    <a:bodyPr/>
                    <a:lstStyle/>
                    <a:p>
                      <a:r>
                        <a:rPr lang="en-US" sz="900" b="1" dirty="0"/>
                        <a:t>30</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GHSA DEAD WEEK</a:t>
                      </a:r>
                    </a:p>
                    <a:p>
                      <a:endParaRPr lang="en-US" sz="900" b="1" dirty="0"/>
                    </a:p>
                    <a:p>
                      <a:endParaRPr lang="en-US" sz="900" b="1" dirty="0"/>
                    </a:p>
                  </a:txBody>
                  <a:tcPr/>
                </a:tc>
                <a:tc>
                  <a:txBody>
                    <a:bodyPr/>
                    <a:lstStyle/>
                    <a:p>
                      <a:pPr marL="342900" indent="-342900">
                        <a:buAutoNum type="arabicPlain"/>
                      </a:pPr>
                      <a:r>
                        <a:rPr lang="en-US" sz="900" b="1" dirty="0"/>
                        <a:t>JULY</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GHSA DEAD WEEK</a:t>
                      </a:r>
                    </a:p>
                    <a:p>
                      <a:pPr marL="342900" indent="-342900">
                        <a:buAutoNum type="arabicPlain"/>
                      </a:pPr>
                      <a:endParaRPr lang="en-US" sz="900" b="1" dirty="0"/>
                    </a:p>
                  </a:txBody>
                  <a:tcPr/>
                </a:tc>
                <a:tc>
                  <a:txBody>
                    <a:bodyPr/>
                    <a:lstStyle/>
                    <a:p>
                      <a:r>
                        <a:rPr lang="en-US" sz="900" b="1" dirty="0"/>
                        <a:t>2</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GHSA DEAD WEEK</a:t>
                      </a:r>
                    </a:p>
                    <a:p>
                      <a:endParaRPr lang="en-US" sz="900" b="1"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3</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GHSA DEAD WEEK</a:t>
                      </a:r>
                    </a:p>
                    <a:p>
                      <a:endParaRPr lang="en-US" sz="900" b="1" dirty="0"/>
                    </a:p>
                    <a:p>
                      <a:endParaRPr lang="en-US" sz="900" b="1" dirty="0"/>
                    </a:p>
                  </a:txBody>
                  <a:tcPr/>
                </a:tc>
                <a:tc>
                  <a:txBody>
                    <a:bodyPr/>
                    <a:lstStyle/>
                    <a:p>
                      <a:r>
                        <a:rPr lang="en-US" sz="900" b="1" dirty="0"/>
                        <a:t>4</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dirty="0"/>
                        <a:t>GHSA DEAD WEEK</a:t>
                      </a:r>
                    </a:p>
                  </a:txBody>
                  <a:tcPr/>
                </a:tc>
                <a:extLst>
                  <a:ext uri="{0D108BD9-81ED-4DB2-BD59-A6C34878D82A}">
                    <a16:rowId xmlns:a16="http://schemas.microsoft.com/office/drawing/2014/main" val="3030949279"/>
                  </a:ext>
                </a:extLst>
              </a:tr>
              <a:tr h="728790">
                <a:tc>
                  <a:txBody>
                    <a:bodyPr/>
                    <a:lstStyle/>
                    <a:p>
                      <a:r>
                        <a:rPr lang="en-US" sz="900" b="1" dirty="0"/>
                        <a:t>5</a:t>
                      </a:r>
                    </a:p>
                    <a:p>
                      <a:endParaRPr lang="en-US" sz="900" b="1" dirty="0"/>
                    </a:p>
                    <a:p>
                      <a:endParaRPr lang="en-US" sz="900" b="1" dirty="0"/>
                    </a:p>
                  </a:txBody>
                  <a:tcPr/>
                </a:tc>
                <a:tc>
                  <a:txBody>
                    <a:bodyPr/>
                    <a:lstStyle/>
                    <a:p>
                      <a:r>
                        <a:rPr lang="en-US" sz="900" b="1" dirty="0"/>
                        <a:t>6</a:t>
                      </a:r>
                    </a:p>
                    <a:p>
                      <a:endParaRPr lang="en-US" sz="900" b="1" dirty="0"/>
                    </a:p>
                  </a:txBody>
                  <a:tcPr/>
                </a:tc>
                <a:tc>
                  <a:txBody>
                    <a:bodyPr/>
                    <a:lstStyle/>
                    <a:p>
                      <a:r>
                        <a:rPr lang="en-US" sz="900" b="1" dirty="0"/>
                        <a:t>7</a:t>
                      </a:r>
                    </a:p>
                  </a:txBody>
                  <a:tcPr/>
                </a:tc>
                <a:tc>
                  <a:txBody>
                    <a:bodyPr/>
                    <a:lstStyle/>
                    <a:p>
                      <a:r>
                        <a:rPr lang="en-US" sz="900" b="1" dirty="0"/>
                        <a:t>8</a:t>
                      </a:r>
                    </a:p>
                  </a:txBody>
                  <a:tcPr/>
                </a:tc>
                <a:tc>
                  <a:txBody>
                    <a:bodyPr/>
                    <a:lstStyle/>
                    <a:p>
                      <a:r>
                        <a:rPr lang="en-US" sz="900" b="1" dirty="0"/>
                        <a:t>9</a:t>
                      </a:r>
                    </a:p>
                  </a:txBody>
                  <a:tcPr/>
                </a:tc>
                <a:tc>
                  <a:txBody>
                    <a:bodyPr/>
                    <a:lstStyle/>
                    <a:p>
                      <a:r>
                        <a:rPr lang="en-US" sz="900" b="1" dirty="0"/>
                        <a:t>10</a:t>
                      </a:r>
                    </a:p>
                  </a:txBody>
                  <a:tcPr/>
                </a:tc>
                <a:tc>
                  <a:txBody>
                    <a:bodyPr/>
                    <a:lstStyle/>
                    <a:p>
                      <a:r>
                        <a:rPr lang="en-US" sz="900" b="1" dirty="0"/>
                        <a:t>11</a:t>
                      </a:r>
                    </a:p>
                  </a:txBody>
                  <a:tcPr/>
                </a:tc>
                <a:extLst>
                  <a:ext uri="{0D108BD9-81ED-4DB2-BD59-A6C34878D82A}">
                    <a16:rowId xmlns:a16="http://schemas.microsoft.com/office/drawing/2014/main" val="2750136349"/>
                  </a:ext>
                </a:extLst>
              </a:tr>
              <a:tr h="728790">
                <a:tc>
                  <a:txBody>
                    <a:bodyPr/>
                    <a:lstStyle/>
                    <a:p>
                      <a:r>
                        <a:rPr lang="en-US" sz="900" b="1" dirty="0"/>
                        <a:t>12</a:t>
                      </a:r>
                    </a:p>
                    <a:p>
                      <a:r>
                        <a:rPr lang="en-US" sz="900" b="1" dirty="0"/>
                        <a:t>VARSTY AND JV COMP</a:t>
                      </a:r>
                    </a:p>
                    <a:p>
                      <a:r>
                        <a:rPr lang="en-US" sz="900" b="1" dirty="0"/>
                        <a:t>9-11 AT STINGRAYS NORTH GYM</a:t>
                      </a:r>
                    </a:p>
                    <a:p>
                      <a:endParaRPr lang="en-US" sz="900" b="1" dirty="0"/>
                    </a:p>
                  </a:txBody>
                  <a:tcPr/>
                </a:tc>
                <a:tc>
                  <a:txBody>
                    <a:bodyPr/>
                    <a:lstStyle/>
                    <a:p>
                      <a:r>
                        <a:rPr lang="en-US" sz="900" b="1" dirty="0"/>
                        <a:t>13</a:t>
                      </a:r>
                    </a:p>
                    <a:p>
                      <a:r>
                        <a:rPr lang="en-US" sz="900" b="1" dirty="0"/>
                        <a:t>VARSTY AND JV COMP</a:t>
                      </a:r>
                    </a:p>
                    <a:p>
                      <a:r>
                        <a:rPr lang="en-US" sz="900" b="1" dirty="0"/>
                        <a:t>9-11 AT STINGRAYS NORTH GYM</a:t>
                      </a:r>
                    </a:p>
                    <a:p>
                      <a:endParaRPr lang="en-US" sz="900" b="1" dirty="0"/>
                    </a:p>
                    <a:p>
                      <a:endParaRPr lang="en-US" sz="900" b="1" dirty="0"/>
                    </a:p>
                  </a:txBody>
                  <a:tcPr/>
                </a:tc>
                <a:tc>
                  <a:txBody>
                    <a:bodyPr/>
                    <a:lstStyle/>
                    <a:p>
                      <a:r>
                        <a:rPr lang="en-US" sz="900" b="1" dirty="0"/>
                        <a:t>14</a:t>
                      </a:r>
                    </a:p>
                    <a:p>
                      <a:endParaRPr lang="en-US" sz="900" b="1" dirty="0"/>
                    </a:p>
                    <a:p>
                      <a:r>
                        <a:rPr lang="en-US" sz="900" b="1" dirty="0"/>
                        <a:t>MIDDLE SCHOOL CAMP- VARSTIY WILL WORK AT THIS CAMP</a:t>
                      </a:r>
                    </a:p>
                  </a:txBody>
                  <a:tcPr/>
                </a:tc>
                <a:tc>
                  <a:txBody>
                    <a:bodyPr/>
                    <a:lstStyle/>
                    <a:p>
                      <a:r>
                        <a:rPr lang="en-US" sz="900" b="1" dirty="0"/>
                        <a:t>15</a:t>
                      </a:r>
                    </a:p>
                  </a:txBody>
                  <a:tcPr/>
                </a:tc>
                <a:tc>
                  <a:txBody>
                    <a:bodyPr/>
                    <a:lstStyle/>
                    <a:p>
                      <a:r>
                        <a:rPr lang="en-US" sz="900" b="1" dirty="0"/>
                        <a:t>16</a:t>
                      </a:r>
                    </a:p>
                  </a:txBody>
                  <a:tcPr/>
                </a:tc>
                <a:tc>
                  <a:txBody>
                    <a:bodyPr/>
                    <a:lstStyle/>
                    <a:p>
                      <a:r>
                        <a:rPr lang="en-US" sz="900" b="1" dirty="0"/>
                        <a:t>17</a:t>
                      </a:r>
                    </a:p>
                  </a:txBody>
                  <a:tcPr/>
                </a:tc>
                <a:tc>
                  <a:txBody>
                    <a:bodyPr/>
                    <a:lstStyle/>
                    <a:p>
                      <a:r>
                        <a:rPr lang="en-US" sz="900" b="1" dirty="0"/>
                        <a:t>18</a:t>
                      </a:r>
                    </a:p>
                  </a:txBody>
                  <a:tcPr/>
                </a:tc>
                <a:extLst>
                  <a:ext uri="{0D108BD9-81ED-4DB2-BD59-A6C34878D82A}">
                    <a16:rowId xmlns:a16="http://schemas.microsoft.com/office/drawing/2014/main" val="1432556142"/>
                  </a:ext>
                </a:extLst>
              </a:tr>
              <a:tr h="728790">
                <a:tc>
                  <a:txBody>
                    <a:bodyPr/>
                    <a:lstStyle/>
                    <a:p>
                      <a:r>
                        <a:rPr lang="en-US" sz="900" b="1" dirty="0"/>
                        <a:t>19</a:t>
                      </a:r>
                    </a:p>
                    <a:p>
                      <a:r>
                        <a:rPr lang="en-US" sz="900" b="1" dirty="0"/>
                        <a:t>VARSTY AND JV COMP</a:t>
                      </a:r>
                    </a:p>
                    <a:p>
                      <a:r>
                        <a:rPr lang="en-US" sz="900" b="1" dirty="0"/>
                        <a:t>9-11 AT STINGRAYS NORTH GYM</a:t>
                      </a:r>
                    </a:p>
                    <a:p>
                      <a:endParaRPr lang="en-US" sz="900" b="1" dirty="0"/>
                    </a:p>
                  </a:txBody>
                  <a:tcPr/>
                </a:tc>
                <a:tc>
                  <a:txBody>
                    <a:bodyPr/>
                    <a:lstStyle/>
                    <a:p>
                      <a:r>
                        <a:rPr lang="en-US" sz="900" b="1" dirty="0"/>
                        <a:t>20</a:t>
                      </a:r>
                    </a:p>
                    <a:p>
                      <a:r>
                        <a:rPr lang="en-US" sz="900" b="1" dirty="0"/>
                        <a:t>VARSTY AND JV COMP</a:t>
                      </a:r>
                    </a:p>
                    <a:p>
                      <a:r>
                        <a:rPr lang="en-US" sz="900" b="1" dirty="0"/>
                        <a:t>9-11 AT STINGRAYS NORTH GYM</a:t>
                      </a:r>
                    </a:p>
                    <a:p>
                      <a:endParaRPr lang="en-US" sz="900" b="1" dirty="0"/>
                    </a:p>
                  </a:txBody>
                  <a:tcPr/>
                </a:tc>
                <a:tc>
                  <a:txBody>
                    <a:bodyPr/>
                    <a:lstStyle/>
                    <a:p>
                      <a:r>
                        <a:rPr lang="en-US" sz="900" b="1" dirty="0"/>
                        <a:t>21</a:t>
                      </a:r>
                    </a:p>
                  </a:txBody>
                  <a:tcPr/>
                </a:tc>
                <a:tc>
                  <a:txBody>
                    <a:bodyPr/>
                    <a:lstStyle/>
                    <a:p>
                      <a:r>
                        <a:rPr lang="en-US" sz="900" b="1" dirty="0"/>
                        <a:t>22</a:t>
                      </a:r>
                    </a:p>
                  </a:txBody>
                  <a:tcPr/>
                </a:tc>
                <a:tc>
                  <a:txBody>
                    <a:bodyPr/>
                    <a:lstStyle/>
                    <a:p>
                      <a:r>
                        <a:rPr lang="en-US" sz="900" b="1" dirty="0"/>
                        <a:t>23</a:t>
                      </a:r>
                    </a:p>
                    <a:p>
                      <a:r>
                        <a:rPr lang="en-US" sz="900" b="1" dirty="0"/>
                        <a:t>CHOREOGRAPHY CAMP </a:t>
                      </a:r>
                    </a:p>
                    <a:p>
                      <a:r>
                        <a:rPr lang="en-US" sz="900" b="1" dirty="0"/>
                        <a:t>VARSITY 8-2</a:t>
                      </a:r>
                    </a:p>
                    <a:p>
                      <a:r>
                        <a:rPr lang="en-US" sz="900" b="1" dirty="0"/>
                        <a:t>JV 2-8</a:t>
                      </a:r>
                    </a:p>
                  </a:txBody>
                  <a:tcPr/>
                </a:tc>
                <a:tc>
                  <a:txBody>
                    <a:bodyPr/>
                    <a:lstStyle/>
                    <a:p>
                      <a:r>
                        <a:rPr lang="en-US" sz="900" b="1" dirty="0"/>
                        <a:t>24</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CHOREOGRAPHY CAMP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VARSITY 8-12</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JV 12-4</a:t>
                      </a:r>
                    </a:p>
                    <a:p>
                      <a:endParaRPr lang="en-US" sz="900" b="1" dirty="0"/>
                    </a:p>
                  </a:txBody>
                  <a:tcPr/>
                </a:tc>
                <a:tc>
                  <a:txBody>
                    <a:bodyPr/>
                    <a:lstStyle/>
                    <a:p>
                      <a:r>
                        <a:rPr lang="en-US" sz="900" b="1" dirty="0"/>
                        <a:t>25</a:t>
                      </a:r>
                    </a:p>
                  </a:txBody>
                  <a:tcPr/>
                </a:tc>
                <a:extLst>
                  <a:ext uri="{0D108BD9-81ED-4DB2-BD59-A6C34878D82A}">
                    <a16:rowId xmlns:a16="http://schemas.microsoft.com/office/drawing/2014/main" val="3448131876"/>
                  </a:ext>
                </a:extLst>
              </a:tr>
              <a:tr h="728790">
                <a:tc>
                  <a:txBody>
                    <a:bodyPr/>
                    <a:lstStyle/>
                    <a:p>
                      <a:r>
                        <a:rPr lang="en-US" sz="900" b="1" dirty="0"/>
                        <a:t>26</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VARSTY AND JV COMP</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mn-lt"/>
                          <a:ea typeface="+mn-ea"/>
                          <a:cs typeface="+mn-cs"/>
                        </a:rPr>
                        <a:t>9-11 AT STINGRAYS NORTH GYM</a:t>
                      </a:r>
                    </a:p>
                    <a:p>
                      <a:endParaRPr lang="en-US" sz="900" b="1" dirty="0"/>
                    </a:p>
                  </a:txBody>
                  <a:tcPr/>
                </a:tc>
                <a:tc>
                  <a:txBody>
                    <a:bodyPr/>
                    <a:lstStyle/>
                    <a:p>
                      <a:r>
                        <a:rPr lang="en-US" sz="900" b="1" dirty="0"/>
                        <a:t>27</a:t>
                      </a:r>
                    </a:p>
                    <a:p>
                      <a:r>
                        <a:rPr lang="en-US" sz="900" b="1" dirty="0"/>
                        <a:t>VARSTY AND JV COMP</a:t>
                      </a:r>
                    </a:p>
                    <a:p>
                      <a:r>
                        <a:rPr lang="en-US" sz="900" b="1" dirty="0"/>
                        <a:t>9-11 AT STINGRAYS NORTH GYM</a:t>
                      </a:r>
                    </a:p>
                    <a:p>
                      <a:endParaRPr lang="en-US" sz="900" b="1" dirty="0"/>
                    </a:p>
                  </a:txBody>
                  <a:tcPr/>
                </a:tc>
                <a:tc>
                  <a:txBody>
                    <a:bodyPr/>
                    <a:lstStyle/>
                    <a:p>
                      <a:r>
                        <a:rPr lang="en-US" sz="900" b="1" dirty="0"/>
                        <a:t>28</a:t>
                      </a:r>
                    </a:p>
                  </a:txBody>
                  <a:tcPr/>
                </a:tc>
                <a:tc>
                  <a:txBody>
                    <a:bodyPr/>
                    <a:lstStyle/>
                    <a:p>
                      <a:r>
                        <a:rPr lang="en-US" sz="900" b="1" dirty="0"/>
                        <a:t>29</a:t>
                      </a:r>
                    </a:p>
                  </a:txBody>
                  <a:tcPr/>
                </a:tc>
                <a:tc>
                  <a:txBody>
                    <a:bodyPr/>
                    <a:lstStyle/>
                    <a:p>
                      <a:r>
                        <a:rPr lang="en-US" sz="900" b="1" dirty="0"/>
                        <a:t>31</a:t>
                      </a:r>
                    </a:p>
                  </a:txBody>
                  <a:tcPr/>
                </a:tc>
                <a:tc>
                  <a:txBody>
                    <a:bodyPr/>
                    <a:lstStyle/>
                    <a:p>
                      <a:endParaRPr lang="en-US" sz="900" b="1" dirty="0"/>
                    </a:p>
                  </a:txBody>
                  <a:tcPr/>
                </a:tc>
                <a:tc>
                  <a:txBody>
                    <a:bodyPr/>
                    <a:lstStyle/>
                    <a:p>
                      <a:endParaRPr lang="en-US" sz="900" b="1" dirty="0"/>
                    </a:p>
                  </a:txBody>
                  <a:tcPr/>
                </a:tc>
                <a:extLst>
                  <a:ext uri="{0D108BD9-81ED-4DB2-BD59-A6C34878D82A}">
                    <a16:rowId xmlns:a16="http://schemas.microsoft.com/office/drawing/2014/main" val="344804710"/>
                  </a:ext>
                </a:extLst>
              </a:tr>
            </a:tbl>
          </a:graphicData>
        </a:graphic>
      </p:graphicFrame>
    </p:spTree>
    <p:extLst>
      <p:ext uri="{BB962C8B-B14F-4D97-AF65-F5344CB8AC3E}">
        <p14:creationId xmlns:p14="http://schemas.microsoft.com/office/powerpoint/2010/main" val="2088335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86700" cy="1325563"/>
          </a:xfrm>
          <a:solidFill>
            <a:schemeClr val="bg1"/>
          </a:solidFill>
        </p:spPr>
        <p:txBody>
          <a:bodyPr>
            <a:normAutofit fontScale="90000"/>
          </a:bodyPr>
          <a:lstStyle/>
          <a:p>
            <a:pPr algn="ctr"/>
            <a:r>
              <a:rPr lang="en-US" sz="4000" dirty="0">
                <a:solidFill>
                  <a:srgbClr val="FF0000"/>
                </a:solidFill>
                <a:latin typeface="Showcard Gothic" panose="04020904020102020604" pitchFamily="82" charset="0"/>
              </a:rPr>
              <a:t>Tentative Practice Schedule for fall cheerleading.  Basketball cheerleading will start mid- </a:t>
            </a:r>
            <a:r>
              <a:rPr lang="en-US" sz="4000" dirty="0" err="1">
                <a:solidFill>
                  <a:srgbClr val="FF0000"/>
                </a:solidFill>
                <a:latin typeface="Showcard Gothic" panose="04020904020102020604" pitchFamily="82" charset="0"/>
              </a:rPr>
              <a:t>september</a:t>
            </a:r>
            <a:endParaRPr lang="en-US" sz="4000" dirty="0">
              <a:solidFill>
                <a:srgbClr val="FF0000"/>
              </a:solidFill>
              <a:latin typeface="Showcard Gothic" panose="04020904020102020604" pitchFamily="8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9014638"/>
              </p:ext>
            </p:extLst>
          </p:nvPr>
        </p:nvGraphicFramePr>
        <p:xfrm>
          <a:off x="381001" y="2438400"/>
          <a:ext cx="8305801" cy="3307695"/>
        </p:xfrm>
        <a:graphic>
          <a:graphicData uri="http://schemas.openxmlformats.org/drawingml/2006/table">
            <a:tbl>
              <a:tblPr firstRow="1" bandRow="1">
                <a:tableStyleId>{F5AB1C69-6EDB-4FF4-983F-18BD219EF322}</a:tableStyleId>
              </a:tblPr>
              <a:tblGrid>
                <a:gridCol w="1668543">
                  <a:extLst>
                    <a:ext uri="{9D8B030D-6E8A-4147-A177-3AD203B41FA5}">
                      <a16:colId xmlns:a16="http://schemas.microsoft.com/office/drawing/2014/main" val="20000"/>
                    </a:ext>
                  </a:extLst>
                </a:gridCol>
                <a:gridCol w="1668543">
                  <a:extLst>
                    <a:ext uri="{9D8B030D-6E8A-4147-A177-3AD203B41FA5}">
                      <a16:colId xmlns:a16="http://schemas.microsoft.com/office/drawing/2014/main" val="20001"/>
                    </a:ext>
                  </a:extLst>
                </a:gridCol>
                <a:gridCol w="1668543">
                  <a:extLst>
                    <a:ext uri="{9D8B030D-6E8A-4147-A177-3AD203B41FA5}">
                      <a16:colId xmlns:a16="http://schemas.microsoft.com/office/drawing/2014/main" val="20002"/>
                    </a:ext>
                  </a:extLst>
                </a:gridCol>
                <a:gridCol w="1668543">
                  <a:extLst>
                    <a:ext uri="{9D8B030D-6E8A-4147-A177-3AD203B41FA5}">
                      <a16:colId xmlns:a16="http://schemas.microsoft.com/office/drawing/2014/main" val="20003"/>
                    </a:ext>
                  </a:extLst>
                </a:gridCol>
                <a:gridCol w="1631629">
                  <a:extLst>
                    <a:ext uri="{9D8B030D-6E8A-4147-A177-3AD203B41FA5}">
                      <a16:colId xmlns:a16="http://schemas.microsoft.com/office/drawing/2014/main" val="20004"/>
                    </a:ext>
                  </a:extLst>
                </a:gridCol>
              </a:tblGrid>
              <a:tr h="473055">
                <a:tc>
                  <a:txBody>
                    <a:bodyPr/>
                    <a:lstStyle/>
                    <a:p>
                      <a:pPr algn="ctr"/>
                      <a:r>
                        <a:rPr lang="en-US" sz="2400" b="1" dirty="0">
                          <a:solidFill>
                            <a:srgbClr val="FF0000"/>
                          </a:solidFill>
                        </a:rPr>
                        <a:t>Monday</a:t>
                      </a:r>
                    </a:p>
                  </a:txBody>
                  <a:tcPr>
                    <a:solidFill>
                      <a:schemeClr val="bg1"/>
                    </a:solidFill>
                  </a:tcPr>
                </a:tc>
                <a:tc>
                  <a:txBody>
                    <a:bodyPr/>
                    <a:lstStyle/>
                    <a:p>
                      <a:pPr algn="ctr"/>
                      <a:r>
                        <a:rPr lang="en-US" sz="2400" b="1" dirty="0">
                          <a:solidFill>
                            <a:srgbClr val="FF0000"/>
                          </a:solidFill>
                        </a:rPr>
                        <a:t>Tuesday</a:t>
                      </a:r>
                    </a:p>
                  </a:txBody>
                  <a:tcPr>
                    <a:solidFill>
                      <a:schemeClr val="bg1"/>
                    </a:solidFill>
                  </a:tcPr>
                </a:tc>
                <a:tc>
                  <a:txBody>
                    <a:bodyPr/>
                    <a:lstStyle/>
                    <a:p>
                      <a:pPr algn="ctr"/>
                      <a:r>
                        <a:rPr lang="en-US" sz="2400" b="1" dirty="0">
                          <a:solidFill>
                            <a:srgbClr val="FF0000"/>
                          </a:solidFill>
                        </a:rPr>
                        <a:t>Wednesday</a:t>
                      </a:r>
                    </a:p>
                  </a:txBody>
                  <a:tcPr>
                    <a:solidFill>
                      <a:schemeClr val="bg1"/>
                    </a:solidFill>
                  </a:tcPr>
                </a:tc>
                <a:tc>
                  <a:txBody>
                    <a:bodyPr/>
                    <a:lstStyle/>
                    <a:p>
                      <a:pPr algn="ctr"/>
                      <a:r>
                        <a:rPr lang="en-US" sz="2400" b="1" dirty="0">
                          <a:solidFill>
                            <a:srgbClr val="FF0000"/>
                          </a:solidFill>
                        </a:rPr>
                        <a:t>Thursday</a:t>
                      </a:r>
                    </a:p>
                  </a:txBody>
                  <a:tcPr>
                    <a:solidFill>
                      <a:schemeClr val="bg1"/>
                    </a:solidFill>
                  </a:tcPr>
                </a:tc>
                <a:tc>
                  <a:txBody>
                    <a:bodyPr/>
                    <a:lstStyle/>
                    <a:p>
                      <a:pPr algn="ctr"/>
                      <a:r>
                        <a:rPr lang="en-US" sz="2400" b="1" dirty="0">
                          <a:solidFill>
                            <a:srgbClr val="FF0000"/>
                          </a:solidFill>
                        </a:rPr>
                        <a:t>Friday</a:t>
                      </a:r>
                    </a:p>
                  </a:txBody>
                  <a:tcPr>
                    <a:solidFill>
                      <a:schemeClr val="bg1"/>
                    </a:solidFill>
                  </a:tcPr>
                </a:tc>
                <a:extLst>
                  <a:ext uri="{0D108BD9-81ED-4DB2-BD59-A6C34878D82A}">
                    <a16:rowId xmlns:a16="http://schemas.microsoft.com/office/drawing/2014/main" val="10000"/>
                  </a:ext>
                </a:extLst>
              </a:tr>
              <a:tr h="2498745">
                <a:tc>
                  <a:txBody>
                    <a:bodyPr/>
                    <a:lstStyle/>
                    <a:p>
                      <a:r>
                        <a:rPr lang="en-US" sz="2000" b="1" dirty="0"/>
                        <a:t>Competition: </a:t>
                      </a:r>
                    </a:p>
                    <a:p>
                      <a:r>
                        <a:rPr lang="en-US" sz="2000" b="1" dirty="0"/>
                        <a:t>5-7pm</a:t>
                      </a:r>
                      <a:r>
                        <a:rPr lang="en-US" sz="2000" b="1" baseline="0" dirty="0"/>
                        <a:t> </a:t>
                      </a:r>
                    </a:p>
                    <a:p>
                      <a:r>
                        <a:rPr lang="en-US" sz="2000" b="1" baseline="0" dirty="0"/>
                        <a:t>LOCATION TBD</a:t>
                      </a:r>
                    </a:p>
                  </a:txBody>
                  <a:tcPr>
                    <a:solidFill>
                      <a:schemeClr val="bg1">
                        <a:lumMod val="85000"/>
                      </a:schemeClr>
                    </a:solidFill>
                  </a:tcPr>
                </a:tc>
                <a:tc>
                  <a:txBody>
                    <a:bodyPr/>
                    <a:lstStyle/>
                    <a:p>
                      <a:r>
                        <a:rPr lang="en-US" sz="2000" b="1" dirty="0"/>
                        <a:t>Sidelines:</a:t>
                      </a:r>
                    </a:p>
                    <a:p>
                      <a:r>
                        <a:rPr lang="en-US" sz="2000" b="1" dirty="0"/>
                        <a:t>3:45pm – 5:30pm</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LOCATION TBD</a:t>
                      </a:r>
                    </a:p>
                    <a:p>
                      <a:endParaRPr lang="en-US" sz="2000" b="1" dirty="0"/>
                    </a:p>
                  </a:txBody>
                  <a:tcP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Competition: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5-7pm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LOCATION TBD</a:t>
                      </a:r>
                    </a:p>
                  </a:txBody>
                  <a:tcPr>
                    <a:solidFill>
                      <a:schemeClr val="bg1">
                        <a:lumMod val="85000"/>
                      </a:schemeClr>
                    </a:solidFill>
                  </a:tcPr>
                </a:tc>
                <a:tc>
                  <a:txBody>
                    <a:bodyPr/>
                    <a:lstStyle/>
                    <a:p>
                      <a:r>
                        <a:rPr lang="en-US" sz="2000" b="1" dirty="0"/>
                        <a:t>Competition: </a:t>
                      </a:r>
                    </a:p>
                    <a:p>
                      <a:r>
                        <a:rPr lang="en-US" sz="2000" b="1" dirty="0"/>
                        <a:t>5-7pm</a:t>
                      </a:r>
                      <a:r>
                        <a:rPr lang="en-US" sz="2000" b="1" baseline="0" dirty="0"/>
                        <a:t> </a:t>
                      </a:r>
                    </a:p>
                    <a:p>
                      <a:r>
                        <a:rPr lang="en-US" sz="2000" b="1" baseline="0" dirty="0"/>
                        <a:t>LOCATION TBD</a:t>
                      </a:r>
                    </a:p>
                  </a:txBody>
                  <a:tcPr>
                    <a:solidFill>
                      <a:schemeClr val="bg1">
                        <a:lumMod val="85000"/>
                      </a:schemeClr>
                    </a:solidFill>
                  </a:tcPr>
                </a:tc>
                <a:tc>
                  <a:txBody>
                    <a:bodyPr/>
                    <a:lstStyle/>
                    <a:p>
                      <a:r>
                        <a:rPr lang="en-US" sz="2000" b="1" dirty="0"/>
                        <a:t>Competition: Full out Friday</a:t>
                      </a:r>
                    </a:p>
                    <a:p>
                      <a:r>
                        <a:rPr lang="en-US" sz="2000" b="1" dirty="0"/>
                        <a:t>(3:45pm -5:00pm)</a:t>
                      </a:r>
                    </a:p>
                    <a:p>
                      <a:endParaRPr lang="en-US" sz="2000" b="1" dirty="0"/>
                    </a:p>
                    <a:p>
                      <a:endParaRPr lang="en-US" sz="2000" b="1" dirty="0"/>
                    </a:p>
                    <a:p>
                      <a:endParaRPr lang="en-US" sz="2000" b="1" dirty="0"/>
                    </a:p>
                    <a:p>
                      <a:endParaRPr lang="en-US" sz="2000" b="1" dirty="0"/>
                    </a:p>
                  </a:txBody>
                  <a:tcPr>
                    <a:solidFill>
                      <a:schemeClr val="bg1">
                        <a:lumMod val="8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88335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69595-5CF9-448F-BC8B-52A0079A70BF}"/>
              </a:ext>
            </a:extLst>
          </p:cNvPr>
          <p:cNvSpPr>
            <a:spLocks noGrp="1"/>
          </p:cNvSpPr>
          <p:nvPr>
            <p:ph type="title"/>
          </p:nvPr>
        </p:nvSpPr>
        <p:spPr/>
        <p:txBody>
          <a:bodyPr/>
          <a:lstStyle/>
          <a:p>
            <a:r>
              <a:rPr lang="en-US" dirty="0"/>
              <a:t>WHAT YOU ALL HAVE BEEN WAITING FOR</a:t>
            </a:r>
            <a:r>
              <a:rPr lang="en-US" dirty="0">
                <a:sym typeface="Wingdings" panose="05000000000000000000" pitchFamily="2" charset="2"/>
              </a:rPr>
              <a:t></a:t>
            </a:r>
            <a:endParaRPr lang="en-US" dirty="0"/>
          </a:p>
        </p:txBody>
      </p:sp>
      <p:sp>
        <p:nvSpPr>
          <p:cNvPr id="3" name="Text Placeholder 2">
            <a:extLst>
              <a:ext uri="{FF2B5EF4-FFF2-40B4-BE49-F238E27FC236}">
                <a16:creationId xmlns:a16="http://schemas.microsoft.com/office/drawing/2014/main" id="{4E99EAC4-2436-4425-81ED-D1A1B93B1B42}"/>
              </a:ext>
            </a:extLst>
          </p:cNvPr>
          <p:cNvSpPr>
            <a:spLocks noGrp="1"/>
          </p:cNvSpPr>
          <p:nvPr>
            <p:ph type="body" sz="half" idx="2"/>
          </p:nvPr>
        </p:nvSpPr>
        <p:spPr>
          <a:xfrm>
            <a:off x="1117412" y="2285703"/>
            <a:ext cx="2082632" cy="1772111"/>
          </a:xfrm>
        </p:spPr>
        <p:txBody>
          <a:bodyPr>
            <a:normAutofit fontScale="70000" lnSpcReduction="20000"/>
          </a:bodyPr>
          <a:lstStyle/>
          <a:p>
            <a:r>
              <a:rPr lang="en-US" dirty="0"/>
              <a:t>PRACTICE!</a:t>
            </a:r>
          </a:p>
          <a:p>
            <a:r>
              <a:rPr lang="en-US" dirty="0"/>
              <a:t>PRACTICE!</a:t>
            </a:r>
          </a:p>
          <a:p>
            <a:r>
              <a:rPr lang="en-US" dirty="0"/>
              <a:t>PRACTICE!</a:t>
            </a:r>
          </a:p>
          <a:p>
            <a:endParaRPr lang="en-US" dirty="0"/>
          </a:p>
          <a:p>
            <a:r>
              <a:rPr lang="en-US" dirty="0"/>
              <a:t>* PAY CLOSE ATTENTION TO THE CHEERLEADER MOTIONS AND SHARPNESS  IN THE VIDEO. </a:t>
            </a:r>
          </a:p>
        </p:txBody>
      </p:sp>
      <p:sp>
        <p:nvSpPr>
          <p:cNvPr id="4" name="Content Placeholder 3">
            <a:extLst>
              <a:ext uri="{FF2B5EF4-FFF2-40B4-BE49-F238E27FC236}">
                <a16:creationId xmlns:a16="http://schemas.microsoft.com/office/drawing/2014/main" id="{5A48A8D2-4D88-4460-ABBF-2CD2D6298170}"/>
              </a:ext>
            </a:extLst>
          </p:cNvPr>
          <p:cNvSpPr>
            <a:spLocks noGrp="1"/>
          </p:cNvSpPr>
          <p:nvPr>
            <p:ph idx="1"/>
          </p:nvPr>
        </p:nvSpPr>
        <p:spPr/>
        <p:txBody>
          <a:bodyPr>
            <a:normAutofit/>
          </a:bodyPr>
          <a:lstStyle/>
          <a:p>
            <a:r>
              <a:rPr lang="en-US" dirty="0"/>
              <a:t>DO NOT CHANGE THE WORDS TO THE CHEER AND CHANT.  JUST USE THE SAME WORD THAT  ARE DEMONSTRATED. </a:t>
            </a:r>
          </a:p>
          <a:p>
            <a:r>
              <a:rPr lang="en-US" dirty="0"/>
              <a:t>MAKE SURE TO LEARN THE FEMALE MOTIONS FOR ALL MATERIAL</a:t>
            </a:r>
          </a:p>
          <a:p>
            <a:r>
              <a:rPr lang="en-US" dirty="0"/>
              <a:t>COME IN ENERGETIC AND LET’S SEE SOME GREAT SKILL, SPIRIT, AND EXCITEMENT.  </a:t>
            </a:r>
          </a:p>
          <a:p>
            <a:r>
              <a:rPr lang="en-US" dirty="0"/>
              <a:t>WE CAN ‘T WAIT TO WATCH YOU PERFORM!!!!</a:t>
            </a:r>
          </a:p>
          <a:p>
            <a:endParaRPr lang="en-US" dirty="0"/>
          </a:p>
          <a:p>
            <a:r>
              <a:rPr lang="en-US" dirty="0"/>
              <a:t>GO PACK!</a:t>
            </a:r>
          </a:p>
        </p:txBody>
      </p:sp>
    </p:spTree>
    <p:extLst>
      <p:ext uri="{BB962C8B-B14F-4D97-AF65-F5344CB8AC3E}">
        <p14:creationId xmlns:p14="http://schemas.microsoft.com/office/powerpoint/2010/main" val="2148440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C34E48-D751-4E88-8710-CD7D4B1C201A}"/>
              </a:ext>
            </a:extLst>
          </p:cNvPr>
          <p:cNvSpPr>
            <a:spLocks noGrp="1"/>
          </p:cNvSpPr>
          <p:nvPr>
            <p:ph idx="1"/>
          </p:nvPr>
        </p:nvSpPr>
        <p:spPr/>
        <p:txBody>
          <a:bodyPr>
            <a:normAutofit/>
          </a:bodyPr>
          <a:lstStyle/>
          <a:p>
            <a:r>
              <a:rPr lang="en-US" sz="4000" dirty="0"/>
              <a:t>If you have any questions please email Coach Hunter at </a:t>
            </a:r>
          </a:p>
          <a:p>
            <a:r>
              <a:rPr lang="en-US" sz="4000" dirty="0"/>
              <a:t>nphscheerpack@gmail.com</a:t>
            </a:r>
          </a:p>
        </p:txBody>
      </p:sp>
      <p:sp>
        <p:nvSpPr>
          <p:cNvPr id="4" name="Title 1">
            <a:extLst>
              <a:ext uri="{FF2B5EF4-FFF2-40B4-BE49-F238E27FC236}">
                <a16:creationId xmlns:a16="http://schemas.microsoft.com/office/drawing/2014/main" id="{3E7F424F-308A-4FBA-A356-899BE0A21939}"/>
              </a:ext>
            </a:extLst>
          </p:cNvPr>
          <p:cNvSpPr>
            <a:spLocks noGrp="1"/>
          </p:cNvSpPr>
          <p:nvPr>
            <p:ph type="title"/>
          </p:nvPr>
        </p:nvSpPr>
        <p:spPr>
          <a:xfrm>
            <a:off x="768350" y="585788"/>
            <a:ext cx="7289800" cy="1498600"/>
          </a:xfrm>
          <a:solidFill>
            <a:schemeClr val="bg1"/>
          </a:solidFill>
        </p:spPr>
        <p:txBody>
          <a:bodyPr>
            <a:normAutofit/>
          </a:bodyPr>
          <a:lstStyle/>
          <a:p>
            <a:pPr algn="ctr"/>
            <a:r>
              <a:rPr lang="en-US" sz="6000" dirty="0">
                <a:solidFill>
                  <a:srgbClr val="FF0000"/>
                </a:solidFill>
                <a:latin typeface="Showcard Gothic" panose="04020904020102020604" pitchFamily="82" charset="0"/>
              </a:rPr>
              <a:t>Good luck!</a:t>
            </a:r>
          </a:p>
        </p:txBody>
      </p:sp>
    </p:spTree>
    <p:extLst>
      <p:ext uri="{BB962C8B-B14F-4D97-AF65-F5344CB8AC3E}">
        <p14:creationId xmlns:p14="http://schemas.microsoft.com/office/powerpoint/2010/main" val="51559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768096" y="457200"/>
            <a:ext cx="7290055" cy="5852160"/>
          </a:xfrm>
        </p:spPr>
        <p:txBody>
          <a:bodyPr>
            <a:normAutofit/>
          </a:bodyPr>
          <a:lstStyle/>
          <a:p>
            <a:r>
              <a:rPr lang="en-US" b="1" dirty="0"/>
              <a:t>Tryouts are closed to the public</a:t>
            </a:r>
            <a:r>
              <a:rPr lang="en-US" dirty="0"/>
              <a:t>  only candidates , judges, coaches, and other </a:t>
            </a:r>
            <a:r>
              <a:rPr lang="en-US" dirty="0" err="1"/>
              <a:t>personel</a:t>
            </a:r>
            <a:r>
              <a:rPr lang="en-US" dirty="0"/>
              <a:t> may enter the building for tryouts. </a:t>
            </a:r>
          </a:p>
          <a:p>
            <a:pPr marL="0" indent="0">
              <a:buNone/>
            </a:pPr>
            <a:r>
              <a:rPr lang="en-US" dirty="0"/>
              <a:t> Each athlete will only be allowed to cheer for one season if selected.  This allows for more people to be a part of our program. </a:t>
            </a:r>
          </a:p>
          <a:p>
            <a:r>
              <a:rPr lang="en-US" dirty="0"/>
              <a:t> If you are waiting for them to complete their tryout, you must park your car after they move to the gym and wait for them to come to you.</a:t>
            </a:r>
          </a:p>
          <a:p>
            <a:r>
              <a:rPr lang="en-US" dirty="0"/>
              <a:t> Please make sure to follow our guidelines so that the process will run smoothly for everyone. </a:t>
            </a:r>
          </a:p>
          <a:p>
            <a:r>
              <a:rPr lang="en-US" dirty="0"/>
              <a:t> Results will be posted by April 17</a:t>
            </a:r>
            <a:r>
              <a:rPr lang="en-US" baseline="30000" dirty="0"/>
              <a:t>th</a:t>
            </a:r>
            <a:r>
              <a:rPr lang="en-US" dirty="0"/>
              <a:t> by 5:00pm  on our website, </a:t>
            </a:r>
            <a:r>
              <a:rPr lang="en-US" b="1" u="sng" dirty="0">
                <a:hlinkClick r:id="rId2"/>
              </a:rPr>
              <a:t>https://www.nphswolfpackcheer.com/</a:t>
            </a:r>
            <a:r>
              <a:rPr lang="en-US" b="1" dirty="0"/>
              <a:t> </a:t>
            </a:r>
          </a:p>
          <a:p>
            <a:r>
              <a:rPr lang="en-US" b="1" dirty="0"/>
              <a:t>Please allow 2 weeks to ask questions about tryout results.  I will not respond to these until the first of May at the earliest.  If there is a question related to results, the athlete must email me first.  We will only discuss their tryout and the things that they can improve on for the next year, but we will not discuss other athletes and their scores.  All scores are final. </a:t>
            </a:r>
            <a:endParaRPr lang="en-US" dirty="0"/>
          </a:p>
          <a:p>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Requirements to tryout</a:t>
            </a:r>
          </a:p>
        </p:txBody>
      </p:sp>
      <p:sp>
        <p:nvSpPr>
          <p:cNvPr id="4" name="Content Placeholder 3">
            <a:extLst>
              <a:ext uri="{FF2B5EF4-FFF2-40B4-BE49-F238E27FC236}">
                <a16:creationId xmlns:a16="http://schemas.microsoft.com/office/drawing/2014/main" id="{BF44AB6F-5E9B-4122-B871-2B3A15B9A031}"/>
              </a:ext>
            </a:extLst>
          </p:cNvPr>
          <p:cNvSpPr>
            <a:spLocks noGrp="1"/>
          </p:cNvSpPr>
          <p:nvPr>
            <p:ph idx="1"/>
          </p:nvPr>
        </p:nvSpPr>
        <p:spPr>
          <a:xfrm>
            <a:off x="113139" y="1999878"/>
            <a:ext cx="8917722" cy="4401696"/>
          </a:xfrm>
        </p:spPr>
        <p:txBody>
          <a:bodyPr>
            <a:normAutofit fontScale="25000" lnSpcReduction="20000"/>
          </a:bodyPr>
          <a:lstStyle/>
          <a:p>
            <a:r>
              <a:rPr lang="en-US" sz="6400" b="1" dirty="0"/>
              <a:t>Please take note that all items must be signed and returned no later than </a:t>
            </a:r>
            <a:r>
              <a:rPr lang="en-US" sz="6400" b="1" u="sng" dirty="0"/>
              <a:t>April 1st by 4:00pm </a:t>
            </a:r>
            <a:r>
              <a:rPr lang="en-US" sz="6400" b="1" dirty="0"/>
              <a:t> in order to be eligible to tryout</a:t>
            </a:r>
            <a:r>
              <a:rPr lang="en-US" sz="6400" dirty="0"/>
              <a:t>. </a:t>
            </a:r>
          </a:p>
          <a:p>
            <a:r>
              <a:rPr lang="en-US" sz="6400" dirty="0"/>
              <a:t>The following are all of the requirements at this time:</a:t>
            </a:r>
          </a:p>
          <a:p>
            <a:r>
              <a:rPr lang="en-US" sz="6400" dirty="0"/>
              <a:t>* Tryout checklist and signature sheet</a:t>
            </a:r>
            <a:br>
              <a:rPr lang="en-US" sz="6400" dirty="0"/>
            </a:br>
            <a:br>
              <a:rPr lang="en-US" sz="6400" dirty="0"/>
            </a:br>
            <a:r>
              <a:rPr lang="en-US" sz="6400" u="sng" dirty="0">
                <a:hlinkClick r:id="rId2"/>
              </a:rPr>
              <a:t>https://forms.gle/WhHHAkWM8sNJFzBx8</a:t>
            </a:r>
            <a:endParaRPr lang="en-US" sz="6400" u="sng" dirty="0"/>
          </a:p>
          <a:p>
            <a:r>
              <a:rPr lang="en-US" sz="6400" dirty="0"/>
              <a:t>* Physical</a:t>
            </a:r>
            <a:br>
              <a:rPr lang="en-US" sz="6400" dirty="0"/>
            </a:br>
            <a:r>
              <a:rPr lang="en-US" sz="6400" u="sng" dirty="0">
                <a:hlinkClick r:id="rId3"/>
              </a:rPr>
              <a:t>new_physical_form.pdf</a:t>
            </a:r>
            <a:endParaRPr lang="en-US" sz="6400" u="sng" dirty="0"/>
          </a:p>
          <a:p>
            <a:r>
              <a:rPr lang="en-US" sz="6400" dirty="0"/>
              <a:t>* Rank One account-  they ae not updated for the new school year, if you are placed on a team, you will update that information at that time.  I will give dates that it will be ready.   I will check to see if you are currently eligible to tryout and if there is an issue, I will contact your parent. </a:t>
            </a:r>
          </a:p>
          <a:p>
            <a:r>
              <a:rPr lang="en-US" sz="6400" dirty="0"/>
              <a:t>* 4 teacher recommendation forms sent to 4 teachers- Coach Hunter and Coach Potts can not be used as a recom</a:t>
            </a:r>
            <a:r>
              <a:rPr lang="en-US" sz="6400" dirty="0">
                <a:hlinkClick r:id="rId2"/>
              </a:rPr>
              <a:t>m</a:t>
            </a:r>
            <a:r>
              <a:rPr lang="en-US" sz="6400" dirty="0"/>
              <a:t>endation.  You may ask a teacher from fall or spring semesters to complete these for you. </a:t>
            </a:r>
            <a:endParaRPr lang="en-US" sz="6400" dirty="0">
              <a:hlinkClick r:id="rId2"/>
            </a:endParaRPr>
          </a:p>
          <a:p>
            <a:r>
              <a:rPr lang="en-US" sz="6400" dirty="0">
                <a:hlinkClick r:id="rId2"/>
              </a:rPr>
              <a:t>https://forms.gle/WhHHAkWM8sNJFzBx8</a:t>
            </a:r>
            <a:endParaRPr lang="en-US" sz="6400" dirty="0"/>
          </a:p>
          <a:p>
            <a:r>
              <a:rPr lang="en-US" sz="6400" dirty="0"/>
              <a:t>* Google Registration form-  this must be completed to be able to tryout. </a:t>
            </a:r>
          </a:p>
          <a:p>
            <a:r>
              <a:rPr lang="en-US" sz="6400" dirty="0">
                <a:hlinkClick r:id="rId4"/>
              </a:rPr>
              <a:t>https://forms.gle/WqD54dfMTBNiZ9yWA</a:t>
            </a:r>
            <a:endParaRPr lang="en-US" sz="6400" dirty="0"/>
          </a:p>
          <a:p>
            <a:endParaRPr lang="en-US" dirty="0"/>
          </a:p>
          <a:p>
            <a:br>
              <a:rPr lang="en-US" dirty="0"/>
            </a:br>
            <a:br>
              <a:rPr lang="en-US" dirty="0"/>
            </a:br>
            <a:br>
              <a:rPr lang="en-US" dirty="0"/>
            </a:br>
            <a:endParaRPr lang="en-US" dirty="0"/>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272" y="679727"/>
            <a:ext cx="6859785" cy="765771"/>
          </a:xfrm>
        </p:spPr>
        <p:txBody>
          <a:bodyPr>
            <a:normAutofit fontScale="90000"/>
          </a:bodyPr>
          <a:lstStyle/>
          <a:p>
            <a:r>
              <a:rPr lang="en-US" b="1" u="sng" dirty="0"/>
              <a:t>“What Will I Be Judged On At Tryouts?”</a:t>
            </a:r>
            <a:endParaRPr lang="en-US" dirty="0"/>
          </a:p>
        </p:txBody>
      </p:sp>
      <p:sp>
        <p:nvSpPr>
          <p:cNvPr id="3" name="Text Placeholder 2"/>
          <p:cNvSpPr>
            <a:spLocks noGrp="1"/>
          </p:cNvSpPr>
          <p:nvPr>
            <p:ph type="body" idx="1"/>
          </p:nvPr>
        </p:nvSpPr>
        <p:spPr/>
        <p:txBody>
          <a:bodyPr/>
          <a:lstStyle/>
          <a:p>
            <a:r>
              <a:rPr lang="en-US" dirty="0"/>
              <a:t>	</a:t>
            </a:r>
          </a:p>
        </p:txBody>
      </p:sp>
      <p:sp>
        <p:nvSpPr>
          <p:cNvPr id="4" name="Content Placeholder 3"/>
          <p:cNvSpPr>
            <a:spLocks noGrp="1"/>
          </p:cNvSpPr>
          <p:nvPr>
            <p:ph sz="half" idx="2"/>
          </p:nvPr>
        </p:nvSpPr>
        <p:spPr>
          <a:xfrm>
            <a:off x="284634" y="1445498"/>
            <a:ext cx="8574732" cy="4841747"/>
          </a:xfrm>
        </p:spPr>
        <p:txBody>
          <a:bodyPr>
            <a:normAutofit fontScale="47500" lnSpcReduction="20000"/>
          </a:bodyPr>
          <a:lstStyle/>
          <a:p>
            <a:pPr lvl="0"/>
            <a:r>
              <a:rPr lang="en-US" sz="3226" dirty="0"/>
              <a:t>Cheer                                                                                                                                                  </a:t>
            </a:r>
          </a:p>
          <a:p>
            <a:pPr lvl="0"/>
            <a:r>
              <a:rPr lang="en-US" sz="3226" dirty="0"/>
              <a:t>Dance                                                                 </a:t>
            </a:r>
          </a:p>
          <a:p>
            <a:pPr lvl="0"/>
            <a:r>
              <a:rPr lang="en-US" sz="3226" dirty="0"/>
              <a:t>Jumps- Single toe touch, and a sequence of these jumps connected- toe touch, Pike, and front hurdler</a:t>
            </a:r>
          </a:p>
          <a:p>
            <a:pPr lvl="0"/>
            <a:r>
              <a:rPr lang="en-US" sz="3226" dirty="0"/>
              <a:t>Tumbling  </a:t>
            </a:r>
            <a:r>
              <a:rPr lang="en-US" sz="3226" b="1" i="1" u="sng" dirty="0"/>
              <a:t>This is no time to try a move for the first time - NO SPOTTING for tumbling</a:t>
            </a:r>
          </a:p>
          <a:p>
            <a:pPr lvl="0"/>
            <a:r>
              <a:rPr lang="en-US" sz="3226" dirty="0"/>
              <a:t>Stunting will be assessed on your highest stunting skill that you can execute safely.  This is not a time to try a new skill </a:t>
            </a:r>
          </a:p>
          <a:p>
            <a:pPr lvl="0"/>
            <a:r>
              <a:rPr lang="en-US" sz="3226" dirty="0"/>
              <a:t> For sidelines your will be judged on your cheer, chant, dance, jumps, motions vocal tone and volume,  and spirit</a:t>
            </a:r>
          </a:p>
          <a:p>
            <a:pPr lvl="0"/>
            <a:r>
              <a:rPr lang="en-US" sz="3226" dirty="0"/>
              <a:t> For competition you will be judged on the sideline skills in addition to the tumbling skills and stunting skills If you are trying out as a flyer, you must be able to pull 3 body positions on the gym floor.  You will not receive a score for this but it is required and you will be assessed in more detail when we can return to stunting</a:t>
            </a:r>
          </a:p>
          <a:p>
            <a:pPr lvl="0"/>
            <a:r>
              <a:rPr lang="en-US" sz="3226" dirty="0"/>
              <a:t>IF YOU ARE CHOSEN TO BE ON A SIDELINES TEAM AND YOU WERE NOT PLACED ON A COMPETITION TEAM, PLEASE NOTE THAT YOU COULD BE ASKED TO PARTICIPATE ON A COMPETITION TEAM IF YOU ARE NEEDED. </a:t>
            </a:r>
          </a:p>
          <a:p>
            <a:pPr lvl="0"/>
            <a:r>
              <a:rPr lang="en-US" sz="3226" dirty="0"/>
              <a:t>If you make a competition team, these placements are not permanent until we can stunt, tumble and jump on a mat.  I will only be placing the top 20 girls on the competition teams at this time based upon skill and position needed to make a complete squad. </a:t>
            </a:r>
          </a:p>
          <a:p>
            <a:pPr lvl="0"/>
            <a:r>
              <a:rPr lang="en-US" sz="3226" dirty="0"/>
              <a:t>Basketball will not be  assessed on  tumbling and jumps.  </a:t>
            </a:r>
          </a:p>
          <a:p>
            <a:pPr marL="0" lvl="0" indent="0">
              <a:buNone/>
            </a:pPr>
            <a:endParaRPr lang="en-US" sz="3226" dirty="0"/>
          </a:p>
          <a:p>
            <a:pPr lvl="0"/>
            <a:endParaRPr lang="en-US" sz="3226" dirty="0"/>
          </a:p>
          <a:p>
            <a:pPr lvl="0"/>
            <a:endParaRPr lang="en-US" sz="3226" dirty="0"/>
          </a:p>
          <a:p>
            <a:pPr marL="0" indent="0">
              <a:buNone/>
            </a:pPr>
            <a:endParaRPr lang="en-US" sz="2551" dirty="0"/>
          </a:p>
          <a:p>
            <a:endParaRPr lang="en-US" dirty="0"/>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5010150" cy="1082673"/>
          </a:xfrm>
          <a:solidFill>
            <a:schemeClr val="bg1"/>
          </a:solidFill>
        </p:spPr>
        <p:txBody>
          <a:bodyPr>
            <a:noAutofit/>
          </a:bodyPr>
          <a:lstStyle/>
          <a:p>
            <a:pPr algn="ctr"/>
            <a:r>
              <a:rPr lang="en-US" sz="4000" dirty="0">
                <a:ln w="0"/>
                <a:solidFill>
                  <a:srgbClr val="FF0000"/>
                </a:solidFill>
                <a:effectLst>
                  <a:outerShdw blurRad="38100" dist="19050" dir="2700000" algn="tl" rotWithShape="0">
                    <a:schemeClr val="dk1">
                      <a:alpha val="40000"/>
                    </a:schemeClr>
                  </a:outerShdw>
                </a:effectLst>
                <a:latin typeface="Showcard Gothic" pitchFamily="82" charset="0"/>
              </a:rPr>
              <a:t>Coaching Staff:</a:t>
            </a:r>
          </a:p>
        </p:txBody>
      </p:sp>
      <p:sp>
        <p:nvSpPr>
          <p:cNvPr id="6" name="TextBox 5"/>
          <p:cNvSpPr txBox="1"/>
          <p:nvPr/>
        </p:nvSpPr>
        <p:spPr>
          <a:xfrm>
            <a:off x="457200" y="1143000"/>
            <a:ext cx="8382000" cy="4893647"/>
          </a:xfrm>
          <a:prstGeom prst="rect">
            <a:avLst/>
          </a:prstGeom>
          <a:solidFill>
            <a:schemeClr val="bg1"/>
          </a:solidFill>
        </p:spPr>
        <p:txBody>
          <a:bodyPr wrap="square" rtlCol="0">
            <a:spAutoFit/>
          </a:bodyPr>
          <a:lstStyle/>
          <a:p>
            <a:pPr algn="ctr" defTabSz="339725">
              <a:tabLst>
                <a:tab pos="339725" algn="l"/>
              </a:tabLst>
            </a:pPr>
            <a:r>
              <a:rPr lang="en-US" sz="2400" dirty="0">
                <a:solidFill>
                  <a:srgbClr val="FF0000"/>
                </a:solidFill>
                <a:latin typeface="Berlin Sans FB" panose="020E0602020502020306" pitchFamily="34" charset="0"/>
              </a:rPr>
              <a:t>Amanda Hunter- Head Coach</a:t>
            </a:r>
          </a:p>
          <a:p>
            <a:pPr algn="ctr" defTabSz="339725">
              <a:tabLst>
                <a:tab pos="339725" algn="l"/>
              </a:tabLst>
            </a:pPr>
            <a:endParaRPr lang="en-US" sz="2400" dirty="0">
              <a:solidFill>
                <a:srgbClr val="FF0000"/>
              </a:solidFill>
              <a:latin typeface="Berlin Sans FB" panose="020E0602020502020306" pitchFamily="34" charset="0"/>
            </a:endParaRPr>
          </a:p>
          <a:p>
            <a:pPr algn="ctr" defTabSz="339725">
              <a:tabLst>
                <a:tab pos="339725" algn="l"/>
              </a:tabLst>
            </a:pPr>
            <a:r>
              <a:rPr lang="en-US" sz="2400" dirty="0">
                <a:solidFill>
                  <a:srgbClr val="FF0000"/>
                </a:solidFill>
                <a:latin typeface="Berlin Sans FB" panose="020E0602020502020306" pitchFamily="34" charset="0"/>
              </a:rPr>
              <a:t>Holli Potts</a:t>
            </a:r>
            <a:br>
              <a:rPr lang="en-US" sz="2400" dirty="0">
                <a:solidFill>
                  <a:srgbClr val="FF0000"/>
                </a:solidFill>
                <a:latin typeface="Berlin Sans FB" panose="020E0602020502020306" pitchFamily="34" charset="0"/>
              </a:rPr>
            </a:br>
            <a:r>
              <a:rPr lang="en-US" sz="2400" dirty="0">
                <a:solidFill>
                  <a:srgbClr val="FF0000"/>
                </a:solidFill>
                <a:latin typeface="Berlin Sans FB" panose="020E0602020502020306" pitchFamily="34" charset="0"/>
              </a:rPr>
              <a:t>Assistant Coach</a:t>
            </a:r>
            <a:br>
              <a:rPr lang="en-US" sz="2400" dirty="0">
                <a:solidFill>
                  <a:srgbClr val="FF0000"/>
                </a:solidFill>
                <a:latin typeface="Berlin Sans FB" panose="020E0602020502020306" pitchFamily="34" charset="0"/>
              </a:rPr>
            </a:br>
            <a:br>
              <a:rPr lang="en-US" sz="2400" dirty="0">
                <a:solidFill>
                  <a:srgbClr val="FF0000"/>
                </a:solidFill>
                <a:latin typeface="Berlin Sans FB" panose="020E0602020502020306" pitchFamily="34" charset="0"/>
              </a:rPr>
            </a:br>
            <a:r>
              <a:rPr lang="en-US" sz="2400" dirty="0">
                <a:solidFill>
                  <a:srgbClr val="FF0000"/>
                </a:solidFill>
                <a:latin typeface="Berlin Sans FB" panose="020E0602020502020306" pitchFamily="34" charset="0"/>
              </a:rPr>
              <a:t>Hanna Blue</a:t>
            </a:r>
          </a:p>
          <a:p>
            <a:pPr algn="ctr" defTabSz="339725">
              <a:tabLst>
                <a:tab pos="339725" algn="l"/>
              </a:tabLst>
            </a:pPr>
            <a:r>
              <a:rPr lang="en-US" sz="2400" dirty="0">
                <a:solidFill>
                  <a:srgbClr val="FF0000"/>
                </a:solidFill>
                <a:latin typeface="Berlin Sans FB" panose="020E0602020502020306" pitchFamily="34" charset="0"/>
              </a:rPr>
              <a:t>Assistant Coach</a:t>
            </a:r>
            <a:br>
              <a:rPr lang="en-US" sz="2400" dirty="0">
                <a:solidFill>
                  <a:srgbClr val="FF0000"/>
                </a:solidFill>
                <a:latin typeface="Berlin Sans FB" panose="020E0602020502020306" pitchFamily="34" charset="0"/>
              </a:rPr>
            </a:br>
            <a:br>
              <a:rPr lang="en-US" sz="2400" dirty="0">
                <a:solidFill>
                  <a:srgbClr val="FF0000"/>
                </a:solidFill>
                <a:latin typeface="Berlin Sans FB" panose="020E0602020502020306" pitchFamily="34" charset="0"/>
              </a:rPr>
            </a:br>
            <a:r>
              <a:rPr lang="en-US" sz="2400" dirty="0">
                <a:solidFill>
                  <a:srgbClr val="FF0000"/>
                </a:solidFill>
                <a:latin typeface="Berlin Sans FB" panose="020E0602020502020306" pitchFamily="34" charset="0"/>
              </a:rPr>
              <a:t>Madison Nichols</a:t>
            </a:r>
          </a:p>
          <a:p>
            <a:pPr algn="ctr" defTabSz="339725">
              <a:tabLst>
                <a:tab pos="339725" algn="l"/>
              </a:tabLst>
            </a:pPr>
            <a:r>
              <a:rPr lang="en-US" sz="2400" dirty="0">
                <a:solidFill>
                  <a:srgbClr val="FF0000"/>
                </a:solidFill>
                <a:latin typeface="Berlin Sans FB" panose="020E0602020502020306" pitchFamily="34" charset="0"/>
              </a:rPr>
              <a:t>Community Coach</a:t>
            </a:r>
          </a:p>
          <a:p>
            <a:pPr algn="ctr" defTabSz="339725">
              <a:tabLst>
                <a:tab pos="339725" algn="l"/>
              </a:tabLst>
            </a:pPr>
            <a:endParaRPr lang="en-US" sz="2400" dirty="0">
              <a:solidFill>
                <a:srgbClr val="FF0000"/>
              </a:solidFill>
              <a:latin typeface="Berlin Sans FB" panose="020E0602020502020306" pitchFamily="34" charset="0"/>
            </a:endParaRPr>
          </a:p>
          <a:p>
            <a:pPr algn="ctr" defTabSz="339725">
              <a:tabLst>
                <a:tab pos="339725" algn="l"/>
              </a:tabLst>
            </a:pPr>
            <a:r>
              <a:rPr lang="en-US" sz="2400" dirty="0">
                <a:solidFill>
                  <a:srgbClr val="FF0000"/>
                </a:solidFill>
                <a:latin typeface="Berlin Sans FB" panose="020E0602020502020306" pitchFamily="34" charset="0"/>
              </a:rPr>
              <a:t>Paige Colon</a:t>
            </a:r>
          </a:p>
          <a:p>
            <a:pPr algn="ctr" defTabSz="339725">
              <a:tabLst>
                <a:tab pos="339725" algn="l"/>
              </a:tabLst>
            </a:pPr>
            <a:r>
              <a:rPr lang="en-US" sz="2400" dirty="0">
                <a:solidFill>
                  <a:srgbClr val="FF0000"/>
                </a:solidFill>
                <a:latin typeface="Berlin Sans FB" panose="020E0602020502020306" pitchFamily="34" charset="0"/>
              </a:rPr>
              <a:t>Community Coach</a:t>
            </a:r>
          </a:p>
        </p:txBody>
      </p:sp>
    </p:spTree>
    <p:extLst>
      <p:ext uri="{BB962C8B-B14F-4D97-AF65-F5344CB8AC3E}">
        <p14:creationId xmlns:p14="http://schemas.microsoft.com/office/powerpoint/2010/main" val="593545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290054" cy="1499616"/>
          </a:xfrm>
          <a:solidFill>
            <a:schemeClr val="bg1"/>
          </a:solidFill>
        </p:spPr>
        <p:txBody>
          <a:bodyPr>
            <a:normAutofit/>
          </a:bodyPr>
          <a:lstStyle/>
          <a:p>
            <a:pPr algn="ctr"/>
            <a:r>
              <a:rPr lang="en-US" sz="6000" dirty="0">
                <a:solidFill>
                  <a:srgbClr val="FF0000"/>
                </a:solidFill>
                <a:latin typeface="Showcard Gothic" panose="04020904020102020604" pitchFamily="82" charset="0"/>
              </a:rPr>
              <a:t>Squad Choices</a:t>
            </a:r>
          </a:p>
        </p:txBody>
      </p:sp>
      <p:sp>
        <p:nvSpPr>
          <p:cNvPr id="3" name="Content Placeholder 2"/>
          <p:cNvSpPr>
            <a:spLocks noGrp="1"/>
          </p:cNvSpPr>
          <p:nvPr>
            <p:ph idx="1"/>
          </p:nvPr>
        </p:nvSpPr>
        <p:spPr>
          <a:xfrm>
            <a:off x="597942" y="1981200"/>
            <a:ext cx="7917407" cy="4114800"/>
          </a:xfrm>
          <a:solidFill>
            <a:schemeClr val="bg1"/>
          </a:solidFill>
        </p:spPr>
        <p:txBody>
          <a:bodyPr>
            <a:normAutofit/>
          </a:bodyPr>
          <a:lstStyle/>
          <a:p>
            <a:r>
              <a:rPr lang="en-US" sz="4000" dirty="0">
                <a:solidFill>
                  <a:srgbClr val="FF0000"/>
                </a:solidFill>
              </a:rPr>
              <a:t>Varsity Football/Competition</a:t>
            </a:r>
          </a:p>
          <a:p>
            <a:r>
              <a:rPr lang="en-US" sz="4000" dirty="0">
                <a:solidFill>
                  <a:srgbClr val="FF0000"/>
                </a:solidFill>
              </a:rPr>
              <a:t>Varsity Basketball</a:t>
            </a:r>
          </a:p>
          <a:p>
            <a:r>
              <a:rPr lang="en-US" sz="4000" dirty="0">
                <a:solidFill>
                  <a:srgbClr val="FF0000"/>
                </a:solidFill>
              </a:rPr>
              <a:t>Varsity Competition Only</a:t>
            </a:r>
          </a:p>
          <a:p>
            <a:r>
              <a:rPr lang="en-US" sz="4000" dirty="0">
                <a:solidFill>
                  <a:srgbClr val="FF0000"/>
                </a:solidFill>
              </a:rPr>
              <a:t>JV Competition Only</a:t>
            </a:r>
          </a:p>
          <a:p>
            <a:r>
              <a:rPr lang="en-US" sz="4000" dirty="0">
                <a:solidFill>
                  <a:srgbClr val="FF0000"/>
                </a:solidFill>
              </a:rPr>
              <a:t>JV Football/Competition </a:t>
            </a:r>
          </a:p>
          <a:p>
            <a:pPr marL="0" indent="0">
              <a:buNone/>
            </a:pPr>
            <a:endParaRPr lang="en-US" sz="4000" dirty="0">
              <a:solidFill>
                <a:srgbClr val="FF0000"/>
              </a:solidFill>
            </a:endParaRPr>
          </a:p>
        </p:txBody>
      </p:sp>
    </p:spTree>
    <p:extLst>
      <p:ext uri="{BB962C8B-B14F-4D97-AF65-F5344CB8AC3E}">
        <p14:creationId xmlns:p14="http://schemas.microsoft.com/office/powerpoint/2010/main" val="1077500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4400550" cy="930274"/>
          </a:xfrm>
          <a:solidFill>
            <a:schemeClr val="bg1"/>
          </a:solidFill>
        </p:spPr>
        <p:txBody>
          <a:bodyPr>
            <a:normAutofit/>
          </a:bodyPr>
          <a:lstStyle/>
          <a:p>
            <a:pPr algn="ctr"/>
            <a:r>
              <a:rPr lang="en-US" sz="4800" b="1" dirty="0">
                <a:solidFill>
                  <a:srgbClr val="FF0000"/>
                </a:solidFill>
                <a:latin typeface="Showcard Gothic" pitchFamily="82" charset="0"/>
                <a:ea typeface="SimSun-ExtB" pitchFamily="49" charset="-122"/>
              </a:rPr>
              <a:t>Eligibility:</a:t>
            </a:r>
            <a:endParaRPr lang="en-US" sz="4800" dirty="0">
              <a:solidFill>
                <a:srgbClr val="FF0000"/>
              </a:solidFill>
              <a:latin typeface="Showcard Gothic" pitchFamily="82" charset="0"/>
              <a:ea typeface="SimSun-ExtB" pitchFamily="49" charset="-122"/>
            </a:endParaRPr>
          </a:p>
        </p:txBody>
      </p:sp>
      <p:sp>
        <p:nvSpPr>
          <p:cNvPr id="3" name="Content Placeholder 2"/>
          <p:cNvSpPr>
            <a:spLocks noGrp="1"/>
          </p:cNvSpPr>
          <p:nvPr>
            <p:ph idx="1"/>
          </p:nvPr>
        </p:nvSpPr>
        <p:spPr>
          <a:xfrm>
            <a:off x="152400" y="1066799"/>
            <a:ext cx="8763000" cy="4960937"/>
          </a:xfrm>
          <a:solidFill>
            <a:schemeClr val="bg1"/>
          </a:solidFill>
        </p:spPr>
        <p:txBody>
          <a:bodyPr>
            <a:normAutofit fontScale="55000" lnSpcReduction="20000"/>
          </a:bodyPr>
          <a:lstStyle/>
          <a:p>
            <a:r>
              <a:rPr lang="en-US" sz="3400" dirty="0">
                <a:solidFill>
                  <a:srgbClr val="FF0000"/>
                </a:solidFill>
              </a:rPr>
              <a:t>You must be </a:t>
            </a:r>
            <a:r>
              <a:rPr lang="en-US" sz="3400" b="1" dirty="0">
                <a:solidFill>
                  <a:srgbClr val="FF0000"/>
                </a:solidFill>
              </a:rPr>
              <a:t>academically eligible</a:t>
            </a:r>
            <a:r>
              <a:rPr lang="en-US" sz="3400" dirty="0">
                <a:solidFill>
                  <a:srgbClr val="FF0000"/>
                </a:solidFill>
              </a:rPr>
              <a:t>. You must have passed 5 classes for the 2021-2022 </a:t>
            </a:r>
          </a:p>
          <a:p>
            <a:r>
              <a:rPr lang="en-US" sz="2600" b="1" dirty="0"/>
              <a:t>First-year students (entering 9th grade) are eligible academically. Second semester first-year students</a:t>
            </a:r>
          </a:p>
          <a:p>
            <a:r>
              <a:rPr lang="en-US" sz="2600" b="1" dirty="0"/>
              <a:t>must have passed courses carrying at least 2.5 units the previous semester in order to participate.</a:t>
            </a:r>
          </a:p>
          <a:p>
            <a:r>
              <a:rPr lang="en-US" sz="2600" b="1" dirty="0"/>
              <a:t> (b) Second-year students must have accumulated five (5) total units in the first year, AND passed</a:t>
            </a:r>
          </a:p>
          <a:p>
            <a:r>
              <a:rPr lang="en-US" sz="2600" b="1" dirty="0"/>
              <a:t>courses carrying at least 2.5 units in the previous semester.</a:t>
            </a:r>
          </a:p>
          <a:p>
            <a:r>
              <a:rPr lang="en-US" sz="2600" b="1" dirty="0"/>
              <a:t> (c) Third-year students must have accumulated eleven (11) units in the first and second years, AND</a:t>
            </a:r>
          </a:p>
          <a:p>
            <a:r>
              <a:rPr lang="en-US" sz="2600" b="1" dirty="0"/>
              <a:t>passed courses carrying at least 2.5 units in the previous semester.</a:t>
            </a:r>
          </a:p>
          <a:p>
            <a:r>
              <a:rPr lang="en-US" sz="2600" b="1" dirty="0"/>
              <a:t> (d) Fourth-year students must have accumulated seventeen (17) units in the first three years, AND</a:t>
            </a:r>
          </a:p>
          <a:p>
            <a:r>
              <a:rPr lang="en-US" sz="2600" b="1" dirty="0"/>
              <a:t>passed courses carrying at least 2.5 units in the previous semester.</a:t>
            </a:r>
          </a:p>
          <a:p>
            <a:r>
              <a:rPr lang="en-US" sz="2600" b="1" dirty="0"/>
              <a:t> (e) Students may accumulate the required units for participation during the school year and eligibility will</a:t>
            </a:r>
          </a:p>
          <a:p>
            <a:r>
              <a:rPr lang="en-US" sz="2600" b="1" dirty="0"/>
              <a:t>be reinstated at the beginning of the next semester.</a:t>
            </a:r>
          </a:p>
          <a:p>
            <a:r>
              <a:rPr lang="en-US" sz="3400" dirty="0">
                <a:solidFill>
                  <a:srgbClr val="FF0000"/>
                </a:solidFill>
              </a:rPr>
              <a:t>You must have a </a:t>
            </a:r>
            <a:r>
              <a:rPr lang="en-US" sz="3400" b="1" dirty="0">
                <a:solidFill>
                  <a:srgbClr val="FF0000"/>
                </a:solidFill>
              </a:rPr>
              <a:t>current physical on file</a:t>
            </a:r>
            <a:r>
              <a:rPr lang="en-US" sz="3400" dirty="0">
                <a:solidFill>
                  <a:srgbClr val="FF0000"/>
                </a:solidFill>
              </a:rPr>
              <a:t> with the high school. Any physical dated after April 1</a:t>
            </a:r>
            <a:r>
              <a:rPr lang="en-US" sz="3400" baseline="30000" dirty="0">
                <a:solidFill>
                  <a:srgbClr val="FF0000"/>
                </a:solidFill>
              </a:rPr>
              <a:t>st</a:t>
            </a:r>
            <a:r>
              <a:rPr lang="en-US" sz="3400" dirty="0">
                <a:solidFill>
                  <a:srgbClr val="FF0000"/>
                </a:solidFill>
              </a:rPr>
              <a:t>, 2020 will be good through the 2020-2021 school year.</a:t>
            </a:r>
          </a:p>
          <a:p>
            <a:pPr lvl="1"/>
            <a:r>
              <a:rPr lang="en-US" sz="3200" dirty="0">
                <a:hlinkClick r:id="rId2"/>
              </a:rPr>
              <a:t>Preparticipation_Physical_History_and_Evaluation_-_2019_Fillable.pdf (ghsa.net)</a:t>
            </a:r>
            <a:endParaRPr lang="en-US" sz="3100" dirty="0">
              <a:solidFill>
                <a:srgbClr val="FF0000"/>
              </a:solidFill>
            </a:endParaRPr>
          </a:p>
          <a:p>
            <a:endParaRPr lang="en-US" dirty="0">
              <a:solidFill>
                <a:srgbClr val="003366"/>
              </a:solidFill>
            </a:endParaRPr>
          </a:p>
        </p:txBody>
      </p:sp>
    </p:spTree>
    <p:extLst>
      <p:ext uri="{BB962C8B-B14F-4D97-AF65-F5344CB8AC3E}">
        <p14:creationId xmlns:p14="http://schemas.microsoft.com/office/powerpoint/2010/main" val="1701668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62" y="228600"/>
            <a:ext cx="7000875" cy="1143000"/>
          </a:xfrm>
          <a:solidFill>
            <a:schemeClr val="bg1"/>
          </a:solidFill>
        </p:spPr>
        <p:txBody>
          <a:bodyPr>
            <a:normAutofit/>
          </a:bodyPr>
          <a:lstStyle/>
          <a:p>
            <a:pPr algn="ctr"/>
            <a:r>
              <a:rPr lang="en-US" sz="4800" dirty="0">
                <a:solidFill>
                  <a:srgbClr val="FF0000"/>
                </a:solidFill>
                <a:latin typeface="Showcard Gothic" pitchFamily="82" charset="0"/>
              </a:rPr>
              <a:t>Tryout Criteria </a:t>
            </a:r>
          </a:p>
        </p:txBody>
      </p:sp>
      <p:sp>
        <p:nvSpPr>
          <p:cNvPr id="3" name="Content Placeholder 2"/>
          <p:cNvSpPr>
            <a:spLocks noGrp="1"/>
          </p:cNvSpPr>
          <p:nvPr>
            <p:ph idx="1"/>
          </p:nvPr>
        </p:nvSpPr>
        <p:spPr>
          <a:xfrm>
            <a:off x="685800" y="1143000"/>
            <a:ext cx="8001000" cy="4800600"/>
          </a:xfrm>
          <a:solidFill>
            <a:schemeClr val="bg1"/>
          </a:solidFill>
        </p:spPr>
        <p:txBody>
          <a:bodyPr>
            <a:normAutofit fontScale="85000" lnSpcReduction="20000"/>
          </a:bodyPr>
          <a:lstStyle/>
          <a:p>
            <a:pPr marL="0" indent="0">
              <a:buNone/>
            </a:pPr>
            <a:r>
              <a:rPr lang="en-US" sz="3400" b="1" dirty="0">
                <a:solidFill>
                  <a:schemeClr val="bg1"/>
                </a:solidFill>
              </a:rPr>
              <a:t> </a:t>
            </a:r>
            <a:r>
              <a:rPr lang="en-US" sz="3400" b="1" dirty="0">
                <a:solidFill>
                  <a:srgbClr val="FF0000"/>
                </a:solidFill>
              </a:rPr>
              <a:t>Cheerleaders will be judged based on the following criteria:</a:t>
            </a:r>
          </a:p>
          <a:p>
            <a:pPr lvl="2">
              <a:buFont typeface="Wingdings" pitchFamily="2" charset="2"/>
              <a:buChar char="ü"/>
            </a:pPr>
            <a:r>
              <a:rPr lang="en-US" sz="3600" dirty="0">
                <a:solidFill>
                  <a:srgbClr val="FF0000"/>
                </a:solidFill>
              </a:rPr>
              <a:t>Motions </a:t>
            </a:r>
          </a:p>
          <a:p>
            <a:pPr lvl="2">
              <a:buFont typeface="Wingdings" pitchFamily="2" charset="2"/>
              <a:buChar char="ü"/>
            </a:pPr>
            <a:r>
              <a:rPr lang="en-US" sz="3600" dirty="0">
                <a:solidFill>
                  <a:srgbClr val="FF0000"/>
                </a:solidFill>
              </a:rPr>
              <a:t>Jumps </a:t>
            </a:r>
          </a:p>
          <a:p>
            <a:pPr lvl="2">
              <a:buFont typeface="Wingdings" pitchFamily="2" charset="2"/>
              <a:buChar char="ü"/>
            </a:pPr>
            <a:r>
              <a:rPr lang="en-US" sz="3600" dirty="0">
                <a:solidFill>
                  <a:srgbClr val="FF0000"/>
                </a:solidFill>
              </a:rPr>
              <a:t>Spirit</a:t>
            </a:r>
          </a:p>
          <a:p>
            <a:pPr lvl="2">
              <a:buFont typeface="Wingdings" pitchFamily="2" charset="2"/>
              <a:buChar char="ü"/>
            </a:pPr>
            <a:r>
              <a:rPr lang="en-US" sz="3600" dirty="0">
                <a:solidFill>
                  <a:srgbClr val="FF0000"/>
                </a:solidFill>
              </a:rPr>
              <a:t>Stunting</a:t>
            </a:r>
          </a:p>
          <a:p>
            <a:pPr lvl="2">
              <a:buFont typeface="Wingdings" pitchFamily="2" charset="2"/>
              <a:buChar char="ü"/>
            </a:pPr>
            <a:r>
              <a:rPr lang="en-US" sz="3600" dirty="0">
                <a:solidFill>
                  <a:srgbClr val="FF0000"/>
                </a:solidFill>
              </a:rPr>
              <a:t>Chant/Cheer/Dance  </a:t>
            </a:r>
          </a:p>
          <a:p>
            <a:pPr lvl="2">
              <a:buFont typeface="Wingdings" pitchFamily="2" charset="2"/>
              <a:buChar char="ü"/>
            </a:pPr>
            <a:r>
              <a:rPr lang="en-US" sz="3600" dirty="0">
                <a:solidFill>
                  <a:srgbClr val="FF0000"/>
                </a:solidFill>
              </a:rPr>
              <a:t>Knowledge  </a:t>
            </a:r>
          </a:p>
          <a:p>
            <a:pPr lvl="2">
              <a:buFont typeface="Wingdings" pitchFamily="2" charset="2"/>
              <a:buChar char="ü"/>
            </a:pPr>
            <a:r>
              <a:rPr lang="en-US" sz="3600" dirty="0">
                <a:solidFill>
                  <a:srgbClr val="FF0000"/>
                </a:solidFill>
              </a:rPr>
              <a:t>Strength and Stamina</a:t>
            </a:r>
          </a:p>
          <a:p>
            <a:pPr lvl="2">
              <a:buFont typeface="Wingdings" pitchFamily="2" charset="2"/>
              <a:buChar char="ü"/>
            </a:pPr>
            <a:r>
              <a:rPr lang="en-US" sz="3600" dirty="0">
                <a:solidFill>
                  <a:srgbClr val="FF0000"/>
                </a:solidFill>
              </a:rPr>
              <a:t>Academics, teacher recommendations, and coaches assessment during tryouts.</a:t>
            </a:r>
          </a:p>
          <a:p>
            <a:pPr lvl="2">
              <a:buFont typeface="Wingdings" pitchFamily="2" charset="2"/>
              <a:buChar char="ü"/>
            </a:pPr>
            <a:r>
              <a:rPr lang="en-US" sz="3600" dirty="0">
                <a:solidFill>
                  <a:srgbClr val="FF0000"/>
                </a:solidFill>
              </a:rPr>
              <a:t>Discipline</a:t>
            </a:r>
          </a:p>
        </p:txBody>
      </p:sp>
    </p:spTree>
    <p:extLst>
      <p:ext uri="{BB962C8B-B14F-4D97-AF65-F5344CB8AC3E}">
        <p14:creationId xmlns:p14="http://schemas.microsoft.com/office/powerpoint/2010/main" val="1494512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12715</TotalTime>
  <Words>2197</Words>
  <Application>Microsoft Office PowerPoint</Application>
  <PresentationFormat>On-screen Show (4:3)</PresentationFormat>
  <Paragraphs>435</Paragraphs>
  <Slides>24</Slides>
  <Notes>0</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7" baseType="lpstr">
      <vt:lpstr>Arial</vt:lpstr>
      <vt:lpstr>Berlin Sans FB</vt:lpstr>
      <vt:lpstr>Bookman Old Style</vt:lpstr>
      <vt:lpstr>Calibri</vt:lpstr>
      <vt:lpstr>Gill Sans Ultra Bold</vt:lpstr>
      <vt:lpstr>Showcard Gothic</vt:lpstr>
      <vt:lpstr>Symbol</vt:lpstr>
      <vt:lpstr>Tw Cen MT</vt:lpstr>
      <vt:lpstr>Tw Cen MT Condensed</vt:lpstr>
      <vt:lpstr>Wingdings</vt:lpstr>
      <vt:lpstr>Wingdings 3</vt:lpstr>
      <vt:lpstr>Integral</vt:lpstr>
      <vt:lpstr>Document</vt:lpstr>
      <vt:lpstr>PowerPoint Presentation</vt:lpstr>
      <vt:lpstr>North Paulding High School Cheer              Cheerleading Tryouts 2020-2021</vt:lpstr>
      <vt:lpstr>PowerPoint Presentation</vt:lpstr>
      <vt:lpstr>Requirements to tryout</vt:lpstr>
      <vt:lpstr>“What Will I Be Judged On At Tryouts?”</vt:lpstr>
      <vt:lpstr>Coaching Staff:</vt:lpstr>
      <vt:lpstr>Squad Choices</vt:lpstr>
      <vt:lpstr>Eligibility:</vt:lpstr>
      <vt:lpstr>Tryout Criteria </vt:lpstr>
      <vt:lpstr>Scoring football and competition </vt:lpstr>
      <vt:lpstr>Scoring baskeball  </vt:lpstr>
      <vt:lpstr>PowerPoint Presentation</vt:lpstr>
      <vt:lpstr>PowerPoint Presentation</vt:lpstr>
      <vt:lpstr>PowerPoint Presentation</vt:lpstr>
      <vt:lpstr>Teacher recomendations</vt:lpstr>
      <vt:lpstr>Tryout Attire</vt:lpstr>
      <vt:lpstr>Required Items to purchase If needed</vt:lpstr>
      <vt:lpstr>Required fees per team</vt:lpstr>
      <vt:lpstr>Payments</vt:lpstr>
      <vt:lpstr>JUNE Practice Schedule</vt:lpstr>
      <vt:lpstr>JULY Practice Schedule</vt:lpstr>
      <vt:lpstr>Tentative Practice Schedule for fall cheerleading.  Basketball cheerleading will start mid- september</vt:lpstr>
      <vt:lpstr>WHAT YOU ALL HAVE BEEN WAITING FOR</vt:lpstr>
      <vt:lpstr>Good luck!</vt:lpstr>
    </vt:vector>
  </TitlesOfParts>
  <Company>Gwinnett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Grayson High School</dc:title>
  <dc:creator>Root, Joanna</dc:creator>
  <cp:lastModifiedBy>Amanda R. Hunter</cp:lastModifiedBy>
  <cp:revision>211</cp:revision>
  <dcterms:created xsi:type="dcterms:W3CDTF">2012-01-26T14:41:31Z</dcterms:created>
  <dcterms:modified xsi:type="dcterms:W3CDTF">2021-03-30T18:33:23Z</dcterms:modified>
</cp:coreProperties>
</file>